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</p:sldMasterIdLst>
  <p:notesMasterIdLst>
    <p:notesMasterId r:id="rId54"/>
  </p:notesMasterIdLst>
  <p:sldIdLst>
    <p:sldId id="256" r:id="rId3"/>
    <p:sldId id="270" r:id="rId4"/>
    <p:sldId id="272" r:id="rId5"/>
    <p:sldId id="274" r:id="rId6"/>
    <p:sldId id="345" r:id="rId7"/>
    <p:sldId id="361" r:id="rId8"/>
    <p:sldId id="363" r:id="rId9"/>
    <p:sldId id="362" r:id="rId10"/>
    <p:sldId id="346" r:id="rId11"/>
    <p:sldId id="347" r:id="rId12"/>
    <p:sldId id="348" r:id="rId13"/>
    <p:sldId id="349" r:id="rId14"/>
    <p:sldId id="350" r:id="rId15"/>
    <p:sldId id="257" r:id="rId16"/>
    <p:sldId id="258" r:id="rId17"/>
    <p:sldId id="259" r:id="rId18"/>
    <p:sldId id="260" r:id="rId19"/>
    <p:sldId id="261" r:id="rId20"/>
    <p:sldId id="263" r:id="rId21"/>
    <p:sldId id="262" r:id="rId22"/>
    <p:sldId id="264" r:id="rId23"/>
    <p:sldId id="265" r:id="rId24"/>
    <p:sldId id="266" r:id="rId25"/>
    <p:sldId id="267" r:id="rId26"/>
    <p:sldId id="268" r:id="rId27"/>
    <p:sldId id="269" r:id="rId28"/>
    <p:sldId id="271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90" r:id="rId44"/>
    <p:sldId id="289" r:id="rId45"/>
    <p:sldId id="544" r:id="rId46"/>
    <p:sldId id="546" r:id="rId47"/>
    <p:sldId id="548" r:id="rId48"/>
    <p:sldId id="549" r:id="rId49"/>
    <p:sldId id="550" r:id="rId50"/>
    <p:sldId id="551" r:id="rId51"/>
    <p:sldId id="545" r:id="rId52"/>
    <p:sldId id="54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62222-A696-430B-9887-7075EB944A18}" v="67" dt="2025-10-09T13:30:06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5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dree Proffitt" userId="cf51b1b7-7481-4dd8-85bf-a141dc4bc53e" providerId="ADAL" clId="{6CCD24BE-3D7A-4092-BFF6-F4CE2743B410}"/>
    <pc:docChg chg="custSel modSld">
      <pc:chgData name="Kedree Proffitt" userId="cf51b1b7-7481-4dd8-85bf-a141dc4bc53e" providerId="ADAL" clId="{6CCD24BE-3D7A-4092-BFF6-F4CE2743B410}" dt="2025-10-09T13:30:09.833" v="190" actId="14100"/>
      <pc:docMkLst>
        <pc:docMk/>
      </pc:docMkLst>
      <pc:sldChg chg="addSp modSp mod modAnim">
        <pc:chgData name="Kedree Proffitt" userId="cf51b1b7-7481-4dd8-85bf-a141dc4bc53e" providerId="ADAL" clId="{6CCD24BE-3D7A-4092-BFF6-F4CE2743B410}" dt="2025-10-09T13:23:52.358" v="57" actId="1076"/>
        <pc:sldMkLst>
          <pc:docMk/>
          <pc:sldMk cId="391429093" sldId="257"/>
        </pc:sldMkLst>
        <pc:spChg chg="add mod">
          <ac:chgData name="Kedree Proffitt" userId="cf51b1b7-7481-4dd8-85bf-a141dc4bc53e" providerId="ADAL" clId="{6CCD24BE-3D7A-4092-BFF6-F4CE2743B410}" dt="2025-10-09T13:23:42.198" v="51" actId="1076"/>
          <ac:spMkLst>
            <pc:docMk/>
            <pc:sldMk cId="391429093" sldId="257"/>
            <ac:spMk id="4" creationId="{303D6BC0-48B8-FF84-332D-98246AAAD80D}"/>
          </ac:spMkLst>
        </pc:spChg>
        <pc:spChg chg="add mod">
          <ac:chgData name="Kedree Proffitt" userId="cf51b1b7-7481-4dd8-85bf-a141dc4bc53e" providerId="ADAL" clId="{6CCD24BE-3D7A-4092-BFF6-F4CE2743B410}" dt="2025-10-09T13:23:45.767" v="53" actId="1076"/>
          <ac:spMkLst>
            <pc:docMk/>
            <pc:sldMk cId="391429093" sldId="257"/>
            <ac:spMk id="5" creationId="{7FECDE29-EE23-B13A-9F13-BEEC62FF6B8C}"/>
          </ac:spMkLst>
        </pc:spChg>
        <pc:spChg chg="add mod">
          <ac:chgData name="Kedree Proffitt" userId="cf51b1b7-7481-4dd8-85bf-a141dc4bc53e" providerId="ADAL" clId="{6CCD24BE-3D7A-4092-BFF6-F4CE2743B410}" dt="2025-10-09T13:23:49.418" v="55" actId="1076"/>
          <ac:spMkLst>
            <pc:docMk/>
            <pc:sldMk cId="391429093" sldId="257"/>
            <ac:spMk id="6" creationId="{1320102D-992B-EEDF-5C01-63BBAAB07C59}"/>
          </ac:spMkLst>
        </pc:spChg>
        <pc:spChg chg="add mod">
          <ac:chgData name="Kedree Proffitt" userId="cf51b1b7-7481-4dd8-85bf-a141dc4bc53e" providerId="ADAL" clId="{6CCD24BE-3D7A-4092-BFF6-F4CE2743B410}" dt="2025-10-09T13:23:52.358" v="57" actId="1076"/>
          <ac:spMkLst>
            <pc:docMk/>
            <pc:sldMk cId="391429093" sldId="257"/>
            <ac:spMk id="7" creationId="{72E3136C-F890-89F9-3F1A-362AB5972CA0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4:05.604" v="62" actId="14100"/>
        <pc:sldMkLst>
          <pc:docMk/>
          <pc:sldMk cId="3671841733" sldId="258"/>
        </pc:sldMkLst>
        <pc:spChg chg="add mod">
          <ac:chgData name="Kedree Proffitt" userId="cf51b1b7-7481-4dd8-85bf-a141dc4bc53e" providerId="ADAL" clId="{6CCD24BE-3D7A-4092-BFF6-F4CE2743B410}" dt="2025-10-09T13:23:57.138" v="59" actId="1076"/>
          <ac:spMkLst>
            <pc:docMk/>
            <pc:sldMk cId="3671841733" sldId="258"/>
            <ac:spMk id="4" creationId="{886E072E-E59B-1E7C-3954-B2C303663CE6}"/>
          </ac:spMkLst>
        </pc:spChg>
        <pc:spChg chg="add mod">
          <ac:chgData name="Kedree Proffitt" userId="cf51b1b7-7481-4dd8-85bf-a141dc4bc53e" providerId="ADAL" clId="{6CCD24BE-3D7A-4092-BFF6-F4CE2743B410}" dt="2025-10-09T13:24:05.604" v="62" actId="14100"/>
          <ac:spMkLst>
            <pc:docMk/>
            <pc:sldMk cId="3671841733" sldId="258"/>
            <ac:spMk id="6" creationId="{14692ACA-74C4-6B04-4B11-CE4B8B78C7D5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4:23.438" v="70" actId="14100"/>
        <pc:sldMkLst>
          <pc:docMk/>
          <pc:sldMk cId="3019731272" sldId="260"/>
        </pc:sldMkLst>
        <pc:spChg chg="add mod">
          <ac:chgData name="Kedree Proffitt" userId="cf51b1b7-7481-4dd8-85bf-a141dc4bc53e" providerId="ADAL" clId="{6CCD24BE-3D7A-4092-BFF6-F4CE2743B410}" dt="2025-10-09T13:24:12.443" v="64" actId="1076"/>
          <ac:spMkLst>
            <pc:docMk/>
            <pc:sldMk cId="3019731272" sldId="260"/>
            <ac:spMk id="4" creationId="{28B0875F-B4CA-D73C-AC39-4AC046197C8D}"/>
          </ac:spMkLst>
        </pc:spChg>
        <pc:spChg chg="add mod">
          <ac:chgData name="Kedree Proffitt" userId="cf51b1b7-7481-4dd8-85bf-a141dc4bc53e" providerId="ADAL" clId="{6CCD24BE-3D7A-4092-BFF6-F4CE2743B410}" dt="2025-10-09T13:24:17.396" v="67" actId="14100"/>
          <ac:spMkLst>
            <pc:docMk/>
            <pc:sldMk cId="3019731272" sldId="260"/>
            <ac:spMk id="5" creationId="{50639A4A-54B2-A806-8F4E-102B8C109332}"/>
          </ac:spMkLst>
        </pc:spChg>
        <pc:spChg chg="add mod">
          <ac:chgData name="Kedree Proffitt" userId="cf51b1b7-7481-4dd8-85bf-a141dc4bc53e" providerId="ADAL" clId="{6CCD24BE-3D7A-4092-BFF6-F4CE2743B410}" dt="2025-10-09T13:24:23.438" v="70" actId="14100"/>
          <ac:spMkLst>
            <pc:docMk/>
            <pc:sldMk cId="3019731272" sldId="260"/>
            <ac:spMk id="6" creationId="{39C1BD70-9457-6B8D-B6C6-241C9C31A707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4:32.867" v="75" actId="1076"/>
        <pc:sldMkLst>
          <pc:docMk/>
          <pc:sldMk cId="3810786815" sldId="261"/>
        </pc:sldMkLst>
        <pc:spChg chg="add mod">
          <ac:chgData name="Kedree Proffitt" userId="cf51b1b7-7481-4dd8-85bf-a141dc4bc53e" providerId="ADAL" clId="{6CCD24BE-3D7A-4092-BFF6-F4CE2743B410}" dt="2025-10-09T13:24:29.897" v="73" actId="14100"/>
          <ac:spMkLst>
            <pc:docMk/>
            <pc:sldMk cId="3810786815" sldId="261"/>
            <ac:spMk id="4" creationId="{308B64A5-FBB2-D300-152A-07B7B0FCBEC4}"/>
          </ac:spMkLst>
        </pc:spChg>
        <pc:spChg chg="add mod">
          <ac:chgData name="Kedree Proffitt" userId="cf51b1b7-7481-4dd8-85bf-a141dc4bc53e" providerId="ADAL" clId="{6CCD24BE-3D7A-4092-BFF6-F4CE2743B410}" dt="2025-10-09T13:24:32.867" v="75" actId="1076"/>
          <ac:spMkLst>
            <pc:docMk/>
            <pc:sldMk cId="3810786815" sldId="261"/>
            <ac:spMk id="6" creationId="{8B90F249-35A8-DD62-5D0F-2DECE8E4835B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4:50.263" v="84" actId="1076"/>
        <pc:sldMkLst>
          <pc:docMk/>
          <pc:sldMk cId="2639621286" sldId="262"/>
        </pc:sldMkLst>
        <pc:spChg chg="add mod">
          <ac:chgData name="Kedree Proffitt" userId="cf51b1b7-7481-4dd8-85bf-a141dc4bc53e" providerId="ADAL" clId="{6CCD24BE-3D7A-4092-BFF6-F4CE2743B410}" dt="2025-10-09T13:24:42.491" v="79" actId="14100"/>
          <ac:spMkLst>
            <pc:docMk/>
            <pc:sldMk cId="2639621286" sldId="262"/>
            <ac:spMk id="4" creationId="{26EB2DE6-4446-FE20-B4A7-7802FA8EE388}"/>
          </ac:spMkLst>
        </pc:spChg>
        <pc:spChg chg="add mod">
          <ac:chgData name="Kedree Proffitt" userId="cf51b1b7-7481-4dd8-85bf-a141dc4bc53e" providerId="ADAL" clId="{6CCD24BE-3D7A-4092-BFF6-F4CE2743B410}" dt="2025-10-09T13:24:47.111" v="82" actId="14100"/>
          <ac:spMkLst>
            <pc:docMk/>
            <pc:sldMk cId="2639621286" sldId="262"/>
            <ac:spMk id="5" creationId="{674AC9F2-C681-93A9-2B08-30A637154B8E}"/>
          </ac:spMkLst>
        </pc:spChg>
        <pc:spChg chg="add mod">
          <ac:chgData name="Kedree Proffitt" userId="cf51b1b7-7481-4dd8-85bf-a141dc4bc53e" providerId="ADAL" clId="{6CCD24BE-3D7A-4092-BFF6-F4CE2743B410}" dt="2025-10-09T13:24:50.263" v="84" actId="1076"/>
          <ac:spMkLst>
            <pc:docMk/>
            <pc:sldMk cId="2639621286" sldId="262"/>
            <ac:spMk id="6" creationId="{EE4D988C-3EAC-0C52-8177-82EB9CB7F4D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5:20.263" v="94" actId="14100"/>
        <pc:sldMkLst>
          <pc:docMk/>
          <pc:sldMk cId="4163118530" sldId="264"/>
        </pc:sldMkLst>
        <pc:spChg chg="add mod">
          <ac:chgData name="Kedree Proffitt" userId="cf51b1b7-7481-4dd8-85bf-a141dc4bc53e" providerId="ADAL" clId="{6CCD24BE-3D7A-4092-BFF6-F4CE2743B410}" dt="2025-10-09T13:25:04.638" v="88" actId="14100"/>
          <ac:spMkLst>
            <pc:docMk/>
            <pc:sldMk cId="4163118530" sldId="264"/>
            <ac:spMk id="3" creationId="{3A875694-8564-ECF4-48BD-36196D78B077}"/>
          </ac:spMkLst>
        </pc:spChg>
        <pc:spChg chg="add mod">
          <ac:chgData name="Kedree Proffitt" userId="cf51b1b7-7481-4dd8-85bf-a141dc4bc53e" providerId="ADAL" clId="{6CCD24BE-3D7A-4092-BFF6-F4CE2743B410}" dt="2025-10-09T13:25:13.345" v="91" actId="14100"/>
          <ac:spMkLst>
            <pc:docMk/>
            <pc:sldMk cId="4163118530" sldId="264"/>
            <ac:spMk id="4" creationId="{4EC1759B-7CBA-8DEA-4AF1-214D2E9F9CE6}"/>
          </ac:spMkLst>
        </pc:spChg>
        <pc:spChg chg="add mod">
          <ac:chgData name="Kedree Proffitt" userId="cf51b1b7-7481-4dd8-85bf-a141dc4bc53e" providerId="ADAL" clId="{6CCD24BE-3D7A-4092-BFF6-F4CE2743B410}" dt="2025-10-09T13:25:20.263" v="94" actId="14100"/>
          <ac:spMkLst>
            <pc:docMk/>
            <pc:sldMk cId="4163118530" sldId="264"/>
            <ac:spMk id="6" creationId="{BB28E84F-3AC2-991F-8645-F931D543AAEB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5:51.199" v="104" actId="14100"/>
        <pc:sldMkLst>
          <pc:docMk/>
          <pc:sldMk cId="2565193382" sldId="268"/>
        </pc:sldMkLst>
        <pc:spChg chg="add mod">
          <ac:chgData name="Kedree Proffitt" userId="cf51b1b7-7481-4dd8-85bf-a141dc4bc53e" providerId="ADAL" clId="{6CCD24BE-3D7A-4092-BFF6-F4CE2743B410}" dt="2025-10-09T13:25:33.172" v="96" actId="14100"/>
          <ac:spMkLst>
            <pc:docMk/>
            <pc:sldMk cId="2565193382" sldId="268"/>
            <ac:spMk id="4" creationId="{C3FFDA43-BA5B-E9C0-300A-317F15400D44}"/>
          </ac:spMkLst>
        </pc:spChg>
        <pc:spChg chg="add mod">
          <ac:chgData name="Kedree Proffitt" userId="cf51b1b7-7481-4dd8-85bf-a141dc4bc53e" providerId="ADAL" clId="{6CCD24BE-3D7A-4092-BFF6-F4CE2743B410}" dt="2025-10-09T13:25:36.904" v="98" actId="1076"/>
          <ac:spMkLst>
            <pc:docMk/>
            <pc:sldMk cId="2565193382" sldId="268"/>
            <ac:spMk id="5" creationId="{8355B818-ED00-E514-17C6-0970DF31245E}"/>
          </ac:spMkLst>
        </pc:spChg>
        <pc:spChg chg="add mod">
          <ac:chgData name="Kedree Proffitt" userId="cf51b1b7-7481-4dd8-85bf-a141dc4bc53e" providerId="ADAL" clId="{6CCD24BE-3D7A-4092-BFF6-F4CE2743B410}" dt="2025-10-09T13:25:46.179" v="101" actId="14100"/>
          <ac:spMkLst>
            <pc:docMk/>
            <pc:sldMk cId="2565193382" sldId="268"/>
            <ac:spMk id="6" creationId="{26AD7398-6D5E-051A-BED5-8467D16AC1B9}"/>
          </ac:spMkLst>
        </pc:spChg>
        <pc:spChg chg="add mod">
          <ac:chgData name="Kedree Proffitt" userId="cf51b1b7-7481-4dd8-85bf-a141dc4bc53e" providerId="ADAL" clId="{6CCD24BE-3D7A-4092-BFF6-F4CE2743B410}" dt="2025-10-09T13:25:51.199" v="104" actId="14100"/>
          <ac:spMkLst>
            <pc:docMk/>
            <pc:sldMk cId="2565193382" sldId="268"/>
            <ac:spMk id="7" creationId="{05941A62-395D-FBD3-DD4E-468DC608560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6:04.276" v="109" actId="1076"/>
        <pc:sldMkLst>
          <pc:docMk/>
          <pc:sldMk cId="3400077949" sldId="269"/>
        </pc:sldMkLst>
        <pc:spChg chg="add mod">
          <ac:chgData name="Kedree Proffitt" userId="cf51b1b7-7481-4dd8-85bf-a141dc4bc53e" providerId="ADAL" clId="{6CCD24BE-3D7A-4092-BFF6-F4CE2743B410}" dt="2025-10-09T13:26:00.384" v="107" actId="14100"/>
          <ac:spMkLst>
            <pc:docMk/>
            <pc:sldMk cId="3400077949" sldId="269"/>
            <ac:spMk id="4" creationId="{AD72477B-0B7A-A1A1-C46F-056F29790C3D}"/>
          </ac:spMkLst>
        </pc:spChg>
        <pc:spChg chg="add mod">
          <ac:chgData name="Kedree Proffitt" userId="cf51b1b7-7481-4dd8-85bf-a141dc4bc53e" providerId="ADAL" clId="{6CCD24BE-3D7A-4092-BFF6-F4CE2743B410}" dt="2025-10-09T13:26:04.276" v="109" actId="1076"/>
          <ac:spMkLst>
            <pc:docMk/>
            <pc:sldMk cId="3400077949" sldId="269"/>
            <ac:spMk id="5" creationId="{50C18BEF-4486-614C-B80C-E8D382930130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1:53.984" v="13" actId="1076"/>
        <pc:sldMkLst>
          <pc:docMk/>
          <pc:sldMk cId="500474753" sldId="270"/>
        </pc:sldMkLst>
        <pc:spChg chg="add mod">
          <ac:chgData name="Kedree Proffitt" userId="cf51b1b7-7481-4dd8-85bf-a141dc4bc53e" providerId="ADAL" clId="{6CCD24BE-3D7A-4092-BFF6-F4CE2743B410}" dt="2025-10-09T13:21:32.311" v="2" actId="14100"/>
          <ac:spMkLst>
            <pc:docMk/>
            <pc:sldMk cId="500474753" sldId="270"/>
            <ac:spMk id="3" creationId="{46DAAB7F-8C32-9D10-3378-BE037BB8A733}"/>
          </ac:spMkLst>
        </pc:spChg>
        <pc:spChg chg="add mod">
          <ac:chgData name="Kedree Proffitt" userId="cf51b1b7-7481-4dd8-85bf-a141dc4bc53e" providerId="ADAL" clId="{6CCD24BE-3D7A-4092-BFF6-F4CE2743B410}" dt="2025-10-09T13:21:37.308" v="5" actId="14100"/>
          <ac:spMkLst>
            <pc:docMk/>
            <pc:sldMk cId="500474753" sldId="270"/>
            <ac:spMk id="4" creationId="{934311B2-5DE9-C2E8-5030-D6E24A746B42}"/>
          </ac:spMkLst>
        </pc:spChg>
        <pc:spChg chg="add mod">
          <ac:chgData name="Kedree Proffitt" userId="cf51b1b7-7481-4dd8-85bf-a141dc4bc53e" providerId="ADAL" clId="{6CCD24BE-3D7A-4092-BFF6-F4CE2743B410}" dt="2025-10-09T13:21:40.836" v="7" actId="1076"/>
          <ac:spMkLst>
            <pc:docMk/>
            <pc:sldMk cId="500474753" sldId="270"/>
            <ac:spMk id="5" creationId="{5F040614-E75A-7FAF-4D2F-AB03D6376F61}"/>
          </ac:spMkLst>
        </pc:spChg>
        <pc:spChg chg="add mod">
          <ac:chgData name="Kedree Proffitt" userId="cf51b1b7-7481-4dd8-85bf-a141dc4bc53e" providerId="ADAL" clId="{6CCD24BE-3D7A-4092-BFF6-F4CE2743B410}" dt="2025-10-09T13:21:44.444" v="9" actId="1076"/>
          <ac:spMkLst>
            <pc:docMk/>
            <pc:sldMk cId="500474753" sldId="270"/>
            <ac:spMk id="6" creationId="{575370B4-6ACF-0941-8A51-C2B1431829B6}"/>
          </ac:spMkLst>
        </pc:spChg>
        <pc:spChg chg="add mod">
          <ac:chgData name="Kedree Proffitt" userId="cf51b1b7-7481-4dd8-85bf-a141dc4bc53e" providerId="ADAL" clId="{6CCD24BE-3D7A-4092-BFF6-F4CE2743B410}" dt="2025-10-09T13:21:48.718" v="11" actId="1076"/>
          <ac:spMkLst>
            <pc:docMk/>
            <pc:sldMk cId="500474753" sldId="270"/>
            <ac:spMk id="8" creationId="{990852FF-5028-970D-467D-F432D51C6C9D}"/>
          </ac:spMkLst>
        </pc:spChg>
        <pc:spChg chg="add mod">
          <ac:chgData name="Kedree Proffitt" userId="cf51b1b7-7481-4dd8-85bf-a141dc4bc53e" providerId="ADAL" clId="{6CCD24BE-3D7A-4092-BFF6-F4CE2743B410}" dt="2025-10-09T13:21:53.984" v="13" actId="1076"/>
          <ac:spMkLst>
            <pc:docMk/>
            <pc:sldMk cId="500474753" sldId="270"/>
            <ac:spMk id="9" creationId="{912063DD-7874-E402-631E-05BCC9729F02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6:15.340" v="115" actId="14100"/>
        <pc:sldMkLst>
          <pc:docMk/>
          <pc:sldMk cId="2991048488" sldId="271"/>
        </pc:sldMkLst>
        <pc:spChg chg="add mod">
          <ac:chgData name="Kedree Proffitt" userId="cf51b1b7-7481-4dd8-85bf-a141dc4bc53e" providerId="ADAL" clId="{6CCD24BE-3D7A-4092-BFF6-F4CE2743B410}" dt="2025-10-09T13:26:10.781" v="112" actId="14100"/>
          <ac:spMkLst>
            <pc:docMk/>
            <pc:sldMk cId="2991048488" sldId="271"/>
            <ac:spMk id="4" creationId="{F056ABC0-8F18-9067-58EB-DBC08EA182DA}"/>
          </ac:spMkLst>
        </pc:spChg>
        <pc:spChg chg="add mod">
          <ac:chgData name="Kedree Proffitt" userId="cf51b1b7-7481-4dd8-85bf-a141dc4bc53e" providerId="ADAL" clId="{6CCD24BE-3D7A-4092-BFF6-F4CE2743B410}" dt="2025-10-09T13:26:15.340" v="115" actId="14100"/>
          <ac:spMkLst>
            <pc:docMk/>
            <pc:sldMk cId="2991048488" sldId="271"/>
            <ac:spMk id="5" creationId="{87413D7B-58BE-D35A-07DE-83E4C11EA9EF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7:07.383" v="134" actId="1076"/>
        <pc:sldMkLst>
          <pc:docMk/>
          <pc:sldMk cId="2730097780" sldId="275"/>
        </pc:sldMkLst>
        <pc:spChg chg="add mod">
          <ac:chgData name="Kedree Proffitt" userId="cf51b1b7-7481-4dd8-85bf-a141dc4bc53e" providerId="ADAL" clId="{6CCD24BE-3D7A-4092-BFF6-F4CE2743B410}" dt="2025-10-09T13:26:30.122" v="118" actId="14100"/>
          <ac:spMkLst>
            <pc:docMk/>
            <pc:sldMk cId="2730097780" sldId="275"/>
            <ac:spMk id="4" creationId="{D114CD40-C7BE-773C-CC4D-B4E97DBADC63}"/>
          </ac:spMkLst>
        </pc:spChg>
        <pc:spChg chg="add mod">
          <ac:chgData name="Kedree Proffitt" userId="cf51b1b7-7481-4dd8-85bf-a141dc4bc53e" providerId="ADAL" clId="{6CCD24BE-3D7A-4092-BFF6-F4CE2743B410}" dt="2025-10-09T13:26:34.825" v="121" actId="14100"/>
          <ac:spMkLst>
            <pc:docMk/>
            <pc:sldMk cId="2730097780" sldId="275"/>
            <ac:spMk id="5" creationId="{135C8CC3-0195-B9B6-D37B-43825B0C5CA2}"/>
          </ac:spMkLst>
        </pc:spChg>
        <pc:spChg chg="add mod">
          <ac:chgData name="Kedree Proffitt" userId="cf51b1b7-7481-4dd8-85bf-a141dc4bc53e" providerId="ADAL" clId="{6CCD24BE-3D7A-4092-BFF6-F4CE2743B410}" dt="2025-10-09T13:26:39.825" v="124" actId="14100"/>
          <ac:spMkLst>
            <pc:docMk/>
            <pc:sldMk cId="2730097780" sldId="275"/>
            <ac:spMk id="6" creationId="{D7DD2B56-E01F-C11A-F1C9-E102A9545E94}"/>
          </ac:spMkLst>
        </pc:spChg>
        <pc:spChg chg="add mod">
          <ac:chgData name="Kedree Proffitt" userId="cf51b1b7-7481-4dd8-85bf-a141dc4bc53e" providerId="ADAL" clId="{6CCD24BE-3D7A-4092-BFF6-F4CE2743B410}" dt="2025-10-09T13:26:51.571" v="128" actId="14100"/>
          <ac:spMkLst>
            <pc:docMk/>
            <pc:sldMk cId="2730097780" sldId="275"/>
            <ac:spMk id="7" creationId="{8FFFEA75-EAB8-CD4A-AF34-F96F59AB1F7A}"/>
          </ac:spMkLst>
        </pc:spChg>
        <pc:spChg chg="add mod">
          <ac:chgData name="Kedree Proffitt" userId="cf51b1b7-7481-4dd8-85bf-a141dc4bc53e" providerId="ADAL" clId="{6CCD24BE-3D7A-4092-BFF6-F4CE2743B410}" dt="2025-10-09T13:27:00.876" v="132" actId="14100"/>
          <ac:spMkLst>
            <pc:docMk/>
            <pc:sldMk cId="2730097780" sldId="275"/>
            <ac:spMk id="8" creationId="{4CE72D20-C3D4-B16B-0265-A1AF79A5F85E}"/>
          </ac:spMkLst>
        </pc:spChg>
        <pc:spChg chg="add mod">
          <ac:chgData name="Kedree Proffitt" userId="cf51b1b7-7481-4dd8-85bf-a141dc4bc53e" providerId="ADAL" clId="{6CCD24BE-3D7A-4092-BFF6-F4CE2743B410}" dt="2025-10-09T13:27:07.383" v="134" actId="1076"/>
          <ac:spMkLst>
            <pc:docMk/>
            <pc:sldMk cId="2730097780" sldId="275"/>
            <ac:spMk id="9" creationId="{406753B5-A60B-EACB-6A2E-FFCF580FB23E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7:54.255" v="152" actId="1076"/>
        <pc:sldMkLst>
          <pc:docMk/>
          <pc:sldMk cId="1157766438" sldId="276"/>
        </pc:sldMkLst>
        <pc:spChg chg="add mod">
          <ac:chgData name="Kedree Proffitt" userId="cf51b1b7-7481-4dd8-85bf-a141dc4bc53e" providerId="ADAL" clId="{6CCD24BE-3D7A-4092-BFF6-F4CE2743B410}" dt="2025-10-09T13:27:19.682" v="137" actId="14100"/>
          <ac:spMkLst>
            <pc:docMk/>
            <pc:sldMk cId="1157766438" sldId="276"/>
            <ac:spMk id="4" creationId="{2BC0A1F1-3EB0-E471-F8F6-8017C4B9176B}"/>
          </ac:spMkLst>
        </pc:spChg>
        <pc:spChg chg="add mod">
          <ac:chgData name="Kedree Proffitt" userId="cf51b1b7-7481-4dd8-85bf-a141dc4bc53e" providerId="ADAL" clId="{6CCD24BE-3D7A-4092-BFF6-F4CE2743B410}" dt="2025-10-09T13:27:26.990" v="140" actId="14100"/>
          <ac:spMkLst>
            <pc:docMk/>
            <pc:sldMk cId="1157766438" sldId="276"/>
            <ac:spMk id="5" creationId="{7F95BCF6-3482-51E2-EB0C-15F6350462B6}"/>
          </ac:spMkLst>
        </pc:spChg>
        <pc:spChg chg="add mod">
          <ac:chgData name="Kedree Proffitt" userId="cf51b1b7-7481-4dd8-85bf-a141dc4bc53e" providerId="ADAL" clId="{6CCD24BE-3D7A-4092-BFF6-F4CE2743B410}" dt="2025-10-09T13:27:36.058" v="143" actId="14100"/>
          <ac:spMkLst>
            <pc:docMk/>
            <pc:sldMk cId="1157766438" sldId="276"/>
            <ac:spMk id="6" creationId="{18CE2D63-4EE3-CCA4-FAB2-E5F7A162371E}"/>
          </ac:spMkLst>
        </pc:spChg>
        <pc:spChg chg="add mod">
          <ac:chgData name="Kedree Proffitt" userId="cf51b1b7-7481-4dd8-85bf-a141dc4bc53e" providerId="ADAL" clId="{6CCD24BE-3D7A-4092-BFF6-F4CE2743B410}" dt="2025-10-09T13:27:42.382" v="146" actId="14100"/>
          <ac:spMkLst>
            <pc:docMk/>
            <pc:sldMk cId="1157766438" sldId="276"/>
            <ac:spMk id="7" creationId="{6A87FD8F-0A9F-B034-592F-0B0BC06E64C0}"/>
          </ac:spMkLst>
        </pc:spChg>
        <pc:spChg chg="add mod">
          <ac:chgData name="Kedree Proffitt" userId="cf51b1b7-7481-4dd8-85bf-a141dc4bc53e" providerId="ADAL" clId="{6CCD24BE-3D7A-4092-BFF6-F4CE2743B410}" dt="2025-10-09T13:27:49.323" v="150" actId="14100"/>
          <ac:spMkLst>
            <pc:docMk/>
            <pc:sldMk cId="1157766438" sldId="276"/>
            <ac:spMk id="8" creationId="{EEC8C874-E699-D789-3C79-CD37CF42988F}"/>
          </ac:spMkLst>
        </pc:spChg>
        <pc:spChg chg="add mod">
          <ac:chgData name="Kedree Proffitt" userId="cf51b1b7-7481-4dd8-85bf-a141dc4bc53e" providerId="ADAL" clId="{6CCD24BE-3D7A-4092-BFF6-F4CE2743B410}" dt="2025-10-09T13:27:54.255" v="152" actId="1076"/>
          <ac:spMkLst>
            <pc:docMk/>
            <pc:sldMk cId="1157766438" sldId="276"/>
            <ac:spMk id="9" creationId="{A5062C3F-5D92-514A-25C3-CAF02A3A9A60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8:09.059" v="160" actId="14100"/>
        <pc:sldMkLst>
          <pc:docMk/>
          <pc:sldMk cId="3107249964" sldId="277"/>
        </pc:sldMkLst>
        <pc:spChg chg="add mod">
          <ac:chgData name="Kedree Proffitt" userId="cf51b1b7-7481-4dd8-85bf-a141dc4bc53e" providerId="ADAL" clId="{6CCD24BE-3D7A-4092-BFF6-F4CE2743B410}" dt="2025-10-09T13:28:00.576" v="155" actId="14100"/>
          <ac:spMkLst>
            <pc:docMk/>
            <pc:sldMk cId="3107249964" sldId="277"/>
            <ac:spMk id="4" creationId="{BFC67C98-E655-19FE-5207-7683E8C4FC26}"/>
          </ac:spMkLst>
        </pc:spChg>
        <pc:spChg chg="add mod">
          <ac:chgData name="Kedree Proffitt" userId="cf51b1b7-7481-4dd8-85bf-a141dc4bc53e" providerId="ADAL" clId="{6CCD24BE-3D7A-4092-BFF6-F4CE2743B410}" dt="2025-10-09T13:28:03.137" v="157" actId="1076"/>
          <ac:spMkLst>
            <pc:docMk/>
            <pc:sldMk cId="3107249964" sldId="277"/>
            <ac:spMk id="5" creationId="{7DA5DFFD-1F3D-C0C1-793C-1B56B0FB4526}"/>
          </ac:spMkLst>
        </pc:spChg>
        <pc:spChg chg="add mod">
          <ac:chgData name="Kedree Proffitt" userId="cf51b1b7-7481-4dd8-85bf-a141dc4bc53e" providerId="ADAL" clId="{6CCD24BE-3D7A-4092-BFF6-F4CE2743B410}" dt="2025-10-09T13:28:09.059" v="160" actId="14100"/>
          <ac:spMkLst>
            <pc:docMk/>
            <pc:sldMk cId="3107249964" sldId="277"/>
            <ac:spMk id="6" creationId="{E3EB72A6-90EB-C817-4E1A-859E0207EB3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8:30.254" v="166" actId="14100"/>
        <pc:sldMkLst>
          <pc:docMk/>
          <pc:sldMk cId="2885089323" sldId="281"/>
        </pc:sldMkLst>
        <pc:spChg chg="add mod">
          <ac:chgData name="Kedree Proffitt" userId="cf51b1b7-7481-4dd8-85bf-a141dc4bc53e" providerId="ADAL" clId="{6CCD24BE-3D7A-4092-BFF6-F4CE2743B410}" dt="2025-10-09T13:28:25.158" v="163" actId="14100"/>
          <ac:spMkLst>
            <pc:docMk/>
            <pc:sldMk cId="2885089323" sldId="281"/>
            <ac:spMk id="4" creationId="{AA0D138E-A847-A381-5342-9E597F2DA4FD}"/>
          </ac:spMkLst>
        </pc:spChg>
        <pc:spChg chg="add mod">
          <ac:chgData name="Kedree Proffitt" userId="cf51b1b7-7481-4dd8-85bf-a141dc4bc53e" providerId="ADAL" clId="{6CCD24BE-3D7A-4092-BFF6-F4CE2743B410}" dt="2025-10-09T13:28:30.254" v="166" actId="14100"/>
          <ac:spMkLst>
            <pc:docMk/>
            <pc:sldMk cId="2885089323" sldId="281"/>
            <ac:spMk id="6" creationId="{E86D21A8-E93C-5A41-DF0C-708841D7BF2B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8:47.189" v="173" actId="14100"/>
        <pc:sldMkLst>
          <pc:docMk/>
          <pc:sldMk cId="2221107467" sldId="282"/>
        </pc:sldMkLst>
        <pc:spChg chg="add mod">
          <ac:chgData name="Kedree Proffitt" userId="cf51b1b7-7481-4dd8-85bf-a141dc4bc53e" providerId="ADAL" clId="{6CCD24BE-3D7A-4092-BFF6-F4CE2743B410}" dt="2025-10-09T13:28:41.758" v="170" actId="14100"/>
          <ac:spMkLst>
            <pc:docMk/>
            <pc:sldMk cId="2221107467" sldId="282"/>
            <ac:spMk id="4" creationId="{F5D3EE10-8030-FC9E-9F20-30995E1C3F82}"/>
          </ac:spMkLst>
        </pc:spChg>
        <pc:spChg chg="add mod">
          <ac:chgData name="Kedree Proffitt" userId="cf51b1b7-7481-4dd8-85bf-a141dc4bc53e" providerId="ADAL" clId="{6CCD24BE-3D7A-4092-BFF6-F4CE2743B410}" dt="2025-10-09T13:28:47.189" v="173" actId="14100"/>
          <ac:spMkLst>
            <pc:docMk/>
            <pc:sldMk cId="2221107467" sldId="282"/>
            <ac:spMk id="6" creationId="{445FB24F-E88F-7273-3D25-D3858D0BD3C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9:02.705" v="176" actId="14100"/>
        <pc:sldMkLst>
          <pc:docMk/>
          <pc:sldMk cId="2001217867" sldId="285"/>
        </pc:sldMkLst>
        <pc:spChg chg="add mod">
          <ac:chgData name="Kedree Proffitt" userId="cf51b1b7-7481-4dd8-85bf-a141dc4bc53e" providerId="ADAL" clId="{6CCD24BE-3D7A-4092-BFF6-F4CE2743B410}" dt="2025-10-09T13:29:02.705" v="176" actId="14100"/>
          <ac:spMkLst>
            <pc:docMk/>
            <pc:sldMk cId="2001217867" sldId="285"/>
            <ac:spMk id="4" creationId="{8EB7F8AC-9B7E-5616-62C6-0BE564E6DCA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3:12.553" v="38" actId="14100"/>
        <pc:sldMkLst>
          <pc:docMk/>
          <pc:sldMk cId="0" sldId="348"/>
        </pc:sldMkLst>
        <pc:spChg chg="add mod">
          <ac:chgData name="Kedree Proffitt" userId="cf51b1b7-7481-4dd8-85bf-a141dc4bc53e" providerId="ADAL" clId="{6CCD24BE-3D7A-4092-BFF6-F4CE2743B410}" dt="2025-10-09T13:23:07.900" v="35" actId="14100"/>
          <ac:spMkLst>
            <pc:docMk/>
            <pc:sldMk cId="0" sldId="348"/>
            <ac:spMk id="2" creationId="{1B00C249-DA38-AD1E-7582-A3AA370F0974}"/>
          </ac:spMkLst>
        </pc:spChg>
        <pc:spChg chg="add mod">
          <ac:chgData name="Kedree Proffitt" userId="cf51b1b7-7481-4dd8-85bf-a141dc4bc53e" providerId="ADAL" clId="{6CCD24BE-3D7A-4092-BFF6-F4CE2743B410}" dt="2025-10-09T13:23:12.553" v="38" actId="14100"/>
          <ac:spMkLst>
            <pc:docMk/>
            <pc:sldMk cId="0" sldId="348"/>
            <ac:spMk id="3" creationId="{27C35955-B5CF-C345-8F20-1427DECD0764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3:23.554" v="44" actId="14100"/>
        <pc:sldMkLst>
          <pc:docMk/>
          <pc:sldMk cId="0" sldId="349"/>
        </pc:sldMkLst>
        <pc:spChg chg="add mod">
          <ac:chgData name="Kedree Proffitt" userId="cf51b1b7-7481-4dd8-85bf-a141dc4bc53e" providerId="ADAL" clId="{6CCD24BE-3D7A-4092-BFF6-F4CE2743B410}" dt="2025-10-09T13:23:18.161" v="41" actId="14100"/>
          <ac:spMkLst>
            <pc:docMk/>
            <pc:sldMk cId="0" sldId="349"/>
            <ac:spMk id="2" creationId="{108F8B15-3A88-42A1-BD20-4AE522C0D0D5}"/>
          </ac:spMkLst>
        </pc:spChg>
        <pc:spChg chg="add mod">
          <ac:chgData name="Kedree Proffitt" userId="cf51b1b7-7481-4dd8-85bf-a141dc4bc53e" providerId="ADAL" clId="{6CCD24BE-3D7A-4092-BFF6-F4CE2743B410}" dt="2025-10-09T13:23:23.554" v="44" actId="14100"/>
          <ac:spMkLst>
            <pc:docMk/>
            <pc:sldMk cId="0" sldId="349"/>
            <ac:spMk id="3" creationId="{993EE171-AECA-77AA-2142-24D5C01E2658}"/>
          </ac:spMkLst>
        </pc:spChg>
      </pc:sldChg>
      <pc:sldChg chg="addSp delSp modSp mod delAnim modAnim">
        <pc:chgData name="Kedree Proffitt" userId="cf51b1b7-7481-4dd8-85bf-a141dc4bc53e" providerId="ADAL" clId="{6CCD24BE-3D7A-4092-BFF6-F4CE2743B410}" dt="2025-10-09T13:23:30.401" v="47" actId="478"/>
        <pc:sldMkLst>
          <pc:docMk/>
          <pc:sldMk cId="0" sldId="350"/>
        </pc:sldMkLst>
        <pc:spChg chg="add del mod">
          <ac:chgData name="Kedree Proffitt" userId="cf51b1b7-7481-4dd8-85bf-a141dc4bc53e" providerId="ADAL" clId="{6CCD24BE-3D7A-4092-BFF6-F4CE2743B410}" dt="2025-10-09T13:23:30.401" v="47" actId="478"/>
          <ac:spMkLst>
            <pc:docMk/>
            <pc:sldMk cId="0" sldId="350"/>
            <ac:spMk id="2" creationId="{3359B357-0957-48A8-1C1F-2E61FAE08B28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2:13.455" v="20" actId="14100"/>
        <pc:sldMkLst>
          <pc:docMk/>
          <pc:sldMk cId="0" sldId="361"/>
        </pc:sldMkLst>
        <pc:spChg chg="add mod">
          <ac:chgData name="Kedree Proffitt" userId="cf51b1b7-7481-4dd8-85bf-a141dc4bc53e" providerId="ADAL" clId="{6CCD24BE-3D7A-4092-BFF6-F4CE2743B410}" dt="2025-10-09T13:22:00.100" v="14"/>
          <ac:spMkLst>
            <pc:docMk/>
            <pc:sldMk cId="0" sldId="361"/>
            <ac:spMk id="2" creationId="{E4887C32-ADAE-7EC2-5C6E-8AF2C517EB0C}"/>
          </ac:spMkLst>
        </pc:spChg>
        <pc:spChg chg="add mod">
          <ac:chgData name="Kedree Proffitt" userId="cf51b1b7-7481-4dd8-85bf-a141dc4bc53e" providerId="ADAL" clId="{6CCD24BE-3D7A-4092-BFF6-F4CE2743B410}" dt="2025-10-09T13:22:06.024" v="17" actId="14100"/>
          <ac:spMkLst>
            <pc:docMk/>
            <pc:sldMk cId="0" sldId="361"/>
            <ac:spMk id="3" creationId="{D74DF18C-D366-551B-467A-5964054EFDBF}"/>
          </ac:spMkLst>
        </pc:spChg>
        <pc:spChg chg="add mod">
          <ac:chgData name="Kedree Proffitt" userId="cf51b1b7-7481-4dd8-85bf-a141dc4bc53e" providerId="ADAL" clId="{6CCD24BE-3D7A-4092-BFF6-F4CE2743B410}" dt="2025-10-09T13:22:13.455" v="20" actId="14100"/>
          <ac:spMkLst>
            <pc:docMk/>
            <pc:sldMk cId="0" sldId="361"/>
            <ac:spMk id="4" creationId="{FAE33468-9B48-08C3-F254-8228932C54F7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22:51.771" v="31" actId="14100"/>
        <pc:sldMkLst>
          <pc:docMk/>
          <pc:sldMk cId="0" sldId="362"/>
        </pc:sldMkLst>
        <pc:spChg chg="add mod">
          <ac:chgData name="Kedree Proffitt" userId="cf51b1b7-7481-4dd8-85bf-a141dc4bc53e" providerId="ADAL" clId="{6CCD24BE-3D7A-4092-BFF6-F4CE2743B410}" dt="2025-10-09T13:22:39.675" v="25" actId="14100"/>
          <ac:spMkLst>
            <pc:docMk/>
            <pc:sldMk cId="0" sldId="362"/>
            <ac:spMk id="2" creationId="{63202A7D-84BB-AB92-6317-E6C971EB3760}"/>
          </ac:spMkLst>
        </pc:spChg>
        <pc:spChg chg="add mod">
          <ac:chgData name="Kedree Proffitt" userId="cf51b1b7-7481-4dd8-85bf-a141dc4bc53e" providerId="ADAL" clId="{6CCD24BE-3D7A-4092-BFF6-F4CE2743B410}" dt="2025-10-09T13:22:45.136" v="28" actId="14100"/>
          <ac:spMkLst>
            <pc:docMk/>
            <pc:sldMk cId="0" sldId="362"/>
            <ac:spMk id="3" creationId="{85199A19-A453-7C2A-F6B5-FB21FEEB5B3F}"/>
          </ac:spMkLst>
        </pc:spChg>
        <pc:spChg chg="add mod">
          <ac:chgData name="Kedree Proffitt" userId="cf51b1b7-7481-4dd8-85bf-a141dc4bc53e" providerId="ADAL" clId="{6CCD24BE-3D7A-4092-BFF6-F4CE2743B410}" dt="2025-10-09T13:22:51.771" v="31" actId="14100"/>
          <ac:spMkLst>
            <pc:docMk/>
            <pc:sldMk cId="0" sldId="362"/>
            <ac:spMk id="4" creationId="{56874491-B8EA-50F8-7268-7C87B85C3069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30:00.342" v="185" actId="14100"/>
        <pc:sldMkLst>
          <pc:docMk/>
          <pc:sldMk cId="0" sldId="544"/>
        </pc:sldMkLst>
        <pc:spChg chg="add mod">
          <ac:chgData name="Kedree Proffitt" userId="cf51b1b7-7481-4dd8-85bf-a141dc4bc53e" providerId="ADAL" clId="{6CCD24BE-3D7A-4092-BFF6-F4CE2743B410}" dt="2025-10-09T13:29:46.859" v="178" actId="1076"/>
          <ac:spMkLst>
            <pc:docMk/>
            <pc:sldMk cId="0" sldId="544"/>
            <ac:spMk id="4" creationId="{683E52C2-9607-DC11-4FD6-72A4A6916340}"/>
          </ac:spMkLst>
        </pc:spChg>
        <pc:spChg chg="add mod">
          <ac:chgData name="Kedree Proffitt" userId="cf51b1b7-7481-4dd8-85bf-a141dc4bc53e" providerId="ADAL" clId="{6CCD24BE-3D7A-4092-BFF6-F4CE2743B410}" dt="2025-10-09T13:29:55.116" v="182" actId="14100"/>
          <ac:spMkLst>
            <pc:docMk/>
            <pc:sldMk cId="0" sldId="544"/>
            <ac:spMk id="5" creationId="{B22ED8C9-BB31-FC58-BA3B-26DE26DE8596}"/>
          </ac:spMkLst>
        </pc:spChg>
        <pc:spChg chg="add mod">
          <ac:chgData name="Kedree Proffitt" userId="cf51b1b7-7481-4dd8-85bf-a141dc4bc53e" providerId="ADAL" clId="{6CCD24BE-3D7A-4092-BFF6-F4CE2743B410}" dt="2025-10-09T13:30:00.342" v="185" actId="14100"/>
          <ac:spMkLst>
            <pc:docMk/>
            <pc:sldMk cId="0" sldId="544"/>
            <ac:spMk id="6" creationId="{C33DAD30-7B70-4C41-5953-49BA9FF0DF09}"/>
          </ac:spMkLst>
        </pc:spChg>
      </pc:sldChg>
      <pc:sldChg chg="addSp modSp mod modAnim">
        <pc:chgData name="Kedree Proffitt" userId="cf51b1b7-7481-4dd8-85bf-a141dc4bc53e" providerId="ADAL" clId="{6CCD24BE-3D7A-4092-BFF6-F4CE2743B410}" dt="2025-10-09T13:30:09.833" v="190" actId="14100"/>
        <pc:sldMkLst>
          <pc:docMk/>
          <pc:sldMk cId="0" sldId="546"/>
        </pc:sldMkLst>
        <pc:spChg chg="add mod">
          <ac:chgData name="Kedree Proffitt" userId="cf51b1b7-7481-4dd8-85bf-a141dc4bc53e" providerId="ADAL" clId="{6CCD24BE-3D7A-4092-BFF6-F4CE2743B410}" dt="2025-10-09T13:30:05.366" v="187" actId="1076"/>
          <ac:spMkLst>
            <pc:docMk/>
            <pc:sldMk cId="0" sldId="546"/>
            <ac:spMk id="4" creationId="{7EEBD694-D768-170B-206F-F369A07AC9EE}"/>
          </ac:spMkLst>
        </pc:spChg>
        <pc:spChg chg="add mod">
          <ac:chgData name="Kedree Proffitt" userId="cf51b1b7-7481-4dd8-85bf-a141dc4bc53e" providerId="ADAL" clId="{6CCD24BE-3D7A-4092-BFF6-F4CE2743B410}" dt="2025-10-09T13:30:09.833" v="190" actId="14100"/>
          <ac:spMkLst>
            <pc:docMk/>
            <pc:sldMk cId="0" sldId="546"/>
            <ac:spMk id="5" creationId="{A5FA736D-0020-C1C0-6798-B624FB4E2EE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BF13A1-BFF2-4486-B43C-60844B4ACBB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EF670E-C3C6-4599-ACB3-72D37383479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Minimize </a:t>
          </a:r>
          <a:r>
            <a:rPr lang="en-US" b="1"/>
            <a:t>Time</a:t>
          </a:r>
          <a:endParaRPr lang="en-US"/>
        </a:p>
      </dgm:t>
    </dgm:pt>
    <dgm:pt modelId="{4A84332C-7614-4E20-8239-49616005D4B6}" type="parTrans" cxnId="{41652EB1-F511-4593-BAE0-E1B4CBA8B2DE}">
      <dgm:prSet/>
      <dgm:spPr/>
      <dgm:t>
        <a:bodyPr/>
        <a:lstStyle/>
        <a:p>
          <a:endParaRPr lang="en-US"/>
        </a:p>
      </dgm:t>
    </dgm:pt>
    <dgm:pt modelId="{E7371BF2-B4DF-46E3-8C67-42DA990CBFD3}" type="sibTrans" cxnId="{41652EB1-F511-4593-BAE0-E1B4CBA8B2DE}">
      <dgm:prSet/>
      <dgm:spPr/>
      <dgm:t>
        <a:bodyPr/>
        <a:lstStyle/>
        <a:p>
          <a:endParaRPr lang="en-US"/>
        </a:p>
      </dgm:t>
    </dgm:pt>
    <dgm:pt modelId="{D2B69A10-30EF-4618-BA36-AFD1F9AF0F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Slow is steady, steady is fast. Practice and become confident, but not complacent</a:t>
          </a:r>
        </a:p>
      </dgm:t>
    </dgm:pt>
    <dgm:pt modelId="{85A67C75-9AC6-458B-8D63-6D00D145D1E7}" type="parTrans" cxnId="{E4FEA80C-EAFB-4C02-92D5-24409A1FD4CE}">
      <dgm:prSet/>
      <dgm:spPr/>
      <dgm:t>
        <a:bodyPr/>
        <a:lstStyle/>
        <a:p>
          <a:endParaRPr lang="en-US"/>
        </a:p>
      </dgm:t>
    </dgm:pt>
    <dgm:pt modelId="{04DFC1D7-8B32-4050-A29E-68608C1FBBF8}" type="sibTrans" cxnId="{E4FEA80C-EAFB-4C02-92D5-24409A1FD4CE}">
      <dgm:prSet/>
      <dgm:spPr/>
      <dgm:t>
        <a:bodyPr/>
        <a:lstStyle/>
        <a:p>
          <a:endParaRPr lang="en-US"/>
        </a:p>
      </dgm:t>
    </dgm:pt>
    <dgm:pt modelId="{74B7388D-293B-45B1-9B71-74F76ECB49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not dilly-dally!</a:t>
          </a:r>
        </a:p>
      </dgm:t>
    </dgm:pt>
    <dgm:pt modelId="{5C31C12E-A1E9-4240-AD4F-7E94FA576F0D}" type="parTrans" cxnId="{D3F2EDE6-E371-406F-ADFA-BA6A3110B8C0}">
      <dgm:prSet/>
      <dgm:spPr/>
      <dgm:t>
        <a:bodyPr/>
        <a:lstStyle/>
        <a:p>
          <a:endParaRPr lang="en-US"/>
        </a:p>
      </dgm:t>
    </dgm:pt>
    <dgm:pt modelId="{1D44233F-910D-4374-AF2A-6295ED104592}" type="sibTrans" cxnId="{D3F2EDE6-E371-406F-ADFA-BA6A3110B8C0}">
      <dgm:prSet/>
      <dgm:spPr/>
      <dgm:t>
        <a:bodyPr/>
        <a:lstStyle/>
        <a:p>
          <a:endParaRPr lang="en-US"/>
        </a:p>
      </dgm:t>
    </dgm:pt>
    <dgm:pt modelId="{51BF8B1D-B3DE-48A6-AE2A-4C5B6E74E20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Maximize </a:t>
          </a:r>
          <a:r>
            <a:rPr lang="en-US" b="1"/>
            <a:t>Distance</a:t>
          </a:r>
          <a:endParaRPr lang="en-US"/>
        </a:p>
      </dgm:t>
    </dgm:pt>
    <dgm:pt modelId="{14C6AA68-AA96-4A1D-81FD-117A8A7CC9A8}" type="parTrans" cxnId="{5B46F4B3-1D96-424B-B245-EF1650DF4245}">
      <dgm:prSet/>
      <dgm:spPr/>
      <dgm:t>
        <a:bodyPr/>
        <a:lstStyle/>
        <a:p>
          <a:endParaRPr lang="en-US"/>
        </a:p>
      </dgm:t>
    </dgm:pt>
    <dgm:pt modelId="{D15D98D4-0E84-420C-A0F9-1A1A5A1E6265}" type="sibTrans" cxnId="{5B46F4B3-1D96-424B-B245-EF1650DF4245}">
      <dgm:prSet/>
      <dgm:spPr/>
      <dgm:t>
        <a:bodyPr/>
        <a:lstStyle/>
        <a:p>
          <a:endParaRPr lang="en-US"/>
        </a:p>
      </dgm:t>
    </dgm:pt>
    <dgm:pt modelId="{05E0DABE-7518-465D-B7FC-A240AF7531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Probably the easiest one to do, especially for </a:t>
          </a:r>
          <a:r>
            <a:rPr lang="en-US" dirty="0" err="1"/>
            <a:t>radiopharm</a:t>
          </a:r>
          <a:r>
            <a:rPr lang="en-US" dirty="0"/>
            <a:t> procedures, easiest to forget too!</a:t>
          </a:r>
        </a:p>
      </dgm:t>
    </dgm:pt>
    <dgm:pt modelId="{977D4BCA-1A78-4B94-A578-4438C6C4A5AB}" type="parTrans" cxnId="{40B1E280-0D90-4E5F-86DA-5AFDDEA895EC}">
      <dgm:prSet/>
      <dgm:spPr/>
      <dgm:t>
        <a:bodyPr/>
        <a:lstStyle/>
        <a:p>
          <a:endParaRPr lang="en-US"/>
        </a:p>
      </dgm:t>
    </dgm:pt>
    <dgm:pt modelId="{AE0FE716-667C-4668-BE62-C712AA78DD91}" type="sibTrans" cxnId="{40B1E280-0D90-4E5F-86DA-5AFDDEA895EC}">
      <dgm:prSet/>
      <dgm:spPr/>
      <dgm:t>
        <a:bodyPr/>
        <a:lstStyle/>
        <a:p>
          <a:endParaRPr lang="en-US"/>
        </a:p>
      </dgm:t>
    </dgm:pt>
    <dgm:pt modelId="{80A9F42F-1353-49C4-A8AF-B871DE7EFB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Stay as far away as is reasonable, without freaking the patient out</a:t>
          </a:r>
        </a:p>
      </dgm:t>
    </dgm:pt>
    <dgm:pt modelId="{5469D84A-8AD8-4E91-8C27-FE09DE58F4A5}" type="parTrans" cxnId="{50304B0B-EA34-403C-9888-2104312E861A}">
      <dgm:prSet/>
      <dgm:spPr/>
      <dgm:t>
        <a:bodyPr/>
        <a:lstStyle/>
        <a:p>
          <a:endParaRPr lang="en-US"/>
        </a:p>
      </dgm:t>
    </dgm:pt>
    <dgm:pt modelId="{2E92BA4A-419F-470F-829F-A9BE8B067830}" type="sibTrans" cxnId="{50304B0B-EA34-403C-9888-2104312E861A}">
      <dgm:prSet/>
      <dgm:spPr/>
      <dgm:t>
        <a:bodyPr/>
        <a:lstStyle/>
        <a:p>
          <a:endParaRPr lang="en-US"/>
        </a:p>
      </dgm:t>
    </dgm:pt>
    <dgm:pt modelId="{F52897FE-200E-450E-AA1D-51E63145612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Maximize </a:t>
          </a:r>
          <a:r>
            <a:rPr lang="en-US" b="1"/>
            <a:t>Shielding</a:t>
          </a:r>
          <a:endParaRPr lang="en-US"/>
        </a:p>
      </dgm:t>
    </dgm:pt>
    <dgm:pt modelId="{9A621E78-84B0-4B7B-B54A-C47D6C2A6A64}" type="parTrans" cxnId="{668ABB48-6743-45EC-9877-47F5B6DC47EE}">
      <dgm:prSet/>
      <dgm:spPr/>
      <dgm:t>
        <a:bodyPr/>
        <a:lstStyle/>
        <a:p>
          <a:endParaRPr lang="en-US"/>
        </a:p>
      </dgm:t>
    </dgm:pt>
    <dgm:pt modelId="{6846F45C-DA40-4A9D-8D28-A6F4AA0AF9DB}" type="sibTrans" cxnId="{668ABB48-6743-45EC-9877-47F5B6DC47EE}">
      <dgm:prSet/>
      <dgm:spPr/>
      <dgm:t>
        <a:bodyPr/>
        <a:lstStyle/>
        <a:p>
          <a:endParaRPr lang="en-US"/>
        </a:p>
      </dgm:t>
    </dgm:pt>
    <dgm:pt modelId="{F4C806EB-DDDB-4C61-9592-01F4F6F427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Often overlooked, and personal shielding can be strenuous</a:t>
          </a:r>
        </a:p>
      </dgm:t>
    </dgm:pt>
    <dgm:pt modelId="{F3D55BCE-3794-433D-B0F4-468999A75432}" type="parTrans" cxnId="{77F29388-D289-4897-BDCC-70E6903FD807}">
      <dgm:prSet/>
      <dgm:spPr/>
      <dgm:t>
        <a:bodyPr/>
        <a:lstStyle/>
        <a:p>
          <a:endParaRPr lang="en-US"/>
        </a:p>
      </dgm:t>
    </dgm:pt>
    <dgm:pt modelId="{E9FA3B3B-AA89-4376-8AED-3ADB4914310D}" type="sibTrans" cxnId="{77F29388-D289-4897-BDCC-70E6903FD807}">
      <dgm:prSet/>
      <dgm:spPr/>
      <dgm:t>
        <a:bodyPr/>
        <a:lstStyle/>
        <a:p>
          <a:endParaRPr lang="en-US"/>
        </a:p>
      </dgm:t>
    </dgm:pt>
    <dgm:pt modelId="{850DEE49-240E-479D-B4F5-493D45FB5946}" type="pres">
      <dgm:prSet presAssocID="{75BF13A1-BFF2-4486-B43C-60844B4ACBB2}" presName="root" presStyleCnt="0">
        <dgm:presLayoutVars>
          <dgm:dir/>
          <dgm:resizeHandles val="exact"/>
        </dgm:presLayoutVars>
      </dgm:prSet>
      <dgm:spPr/>
    </dgm:pt>
    <dgm:pt modelId="{44C412AD-5F18-48C2-AE3F-11EA4BF4F4F9}" type="pres">
      <dgm:prSet presAssocID="{71EF670E-C3C6-4599-ACB3-72D37383479D}" presName="compNode" presStyleCnt="0"/>
      <dgm:spPr/>
    </dgm:pt>
    <dgm:pt modelId="{781E6501-1597-441F-8DE3-2FB041792095}" type="pres">
      <dgm:prSet presAssocID="{71EF670E-C3C6-4599-ACB3-72D3738347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 with solid fill"/>
        </a:ext>
      </dgm:extLst>
    </dgm:pt>
    <dgm:pt modelId="{766E46D7-41A9-484F-9418-F5868849BF71}" type="pres">
      <dgm:prSet presAssocID="{71EF670E-C3C6-4599-ACB3-72D37383479D}" presName="iconSpace" presStyleCnt="0"/>
      <dgm:spPr/>
    </dgm:pt>
    <dgm:pt modelId="{18F9D543-D3A4-4DFE-BE96-2C5047434193}" type="pres">
      <dgm:prSet presAssocID="{71EF670E-C3C6-4599-ACB3-72D37383479D}" presName="parTx" presStyleLbl="revTx" presStyleIdx="0" presStyleCnt="6">
        <dgm:presLayoutVars>
          <dgm:chMax val="0"/>
          <dgm:chPref val="0"/>
        </dgm:presLayoutVars>
      </dgm:prSet>
      <dgm:spPr/>
    </dgm:pt>
    <dgm:pt modelId="{027CF3A7-E211-40D2-8290-42440FAD30D9}" type="pres">
      <dgm:prSet presAssocID="{71EF670E-C3C6-4599-ACB3-72D37383479D}" presName="txSpace" presStyleCnt="0"/>
      <dgm:spPr/>
    </dgm:pt>
    <dgm:pt modelId="{F72A34D5-8DEB-4688-A179-DFB847E0F682}" type="pres">
      <dgm:prSet presAssocID="{71EF670E-C3C6-4599-ACB3-72D37383479D}" presName="desTx" presStyleLbl="revTx" presStyleIdx="1" presStyleCnt="6">
        <dgm:presLayoutVars/>
      </dgm:prSet>
      <dgm:spPr/>
    </dgm:pt>
    <dgm:pt modelId="{5084CF7A-6EEA-4C6F-A693-73DD78C22407}" type="pres">
      <dgm:prSet presAssocID="{E7371BF2-B4DF-46E3-8C67-42DA990CBFD3}" presName="sibTrans" presStyleCnt="0"/>
      <dgm:spPr/>
    </dgm:pt>
    <dgm:pt modelId="{3866AE3B-7741-426F-BC13-1ED64CD47E65}" type="pres">
      <dgm:prSet presAssocID="{51BF8B1D-B3DE-48A6-AE2A-4C5B6E74E20B}" presName="compNode" presStyleCnt="0"/>
      <dgm:spPr/>
    </dgm:pt>
    <dgm:pt modelId="{AD7AE570-898B-42BC-A438-EDF243703398}" type="pres">
      <dgm:prSet presAssocID="{51BF8B1D-B3DE-48A6-AE2A-4C5B6E74E2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ute (Two Pins With A Path) outline"/>
        </a:ext>
      </dgm:extLst>
    </dgm:pt>
    <dgm:pt modelId="{8EA751B0-3468-431B-96E5-8D87EA96D7F0}" type="pres">
      <dgm:prSet presAssocID="{51BF8B1D-B3DE-48A6-AE2A-4C5B6E74E20B}" presName="iconSpace" presStyleCnt="0"/>
      <dgm:spPr/>
    </dgm:pt>
    <dgm:pt modelId="{7452C3F3-6FF9-44AC-8332-CCCC98D32D68}" type="pres">
      <dgm:prSet presAssocID="{51BF8B1D-B3DE-48A6-AE2A-4C5B6E74E20B}" presName="parTx" presStyleLbl="revTx" presStyleIdx="2" presStyleCnt="6">
        <dgm:presLayoutVars>
          <dgm:chMax val="0"/>
          <dgm:chPref val="0"/>
        </dgm:presLayoutVars>
      </dgm:prSet>
      <dgm:spPr/>
    </dgm:pt>
    <dgm:pt modelId="{7EABD988-0D4D-4140-B876-FF25D88EFE59}" type="pres">
      <dgm:prSet presAssocID="{51BF8B1D-B3DE-48A6-AE2A-4C5B6E74E20B}" presName="txSpace" presStyleCnt="0"/>
      <dgm:spPr/>
    </dgm:pt>
    <dgm:pt modelId="{2BFABCBB-4C92-4250-BD10-8D55DE87E0B0}" type="pres">
      <dgm:prSet presAssocID="{51BF8B1D-B3DE-48A6-AE2A-4C5B6E74E20B}" presName="desTx" presStyleLbl="revTx" presStyleIdx="3" presStyleCnt="6">
        <dgm:presLayoutVars/>
      </dgm:prSet>
      <dgm:spPr/>
    </dgm:pt>
    <dgm:pt modelId="{56C49EC7-36BC-45BF-BA73-E2EFA5996755}" type="pres">
      <dgm:prSet presAssocID="{D15D98D4-0E84-420C-A0F9-1A1A5A1E6265}" presName="sibTrans" presStyleCnt="0"/>
      <dgm:spPr/>
    </dgm:pt>
    <dgm:pt modelId="{F8980AC5-C89F-4C24-84E0-02960BC4A0DF}" type="pres">
      <dgm:prSet presAssocID="{F52897FE-200E-450E-AA1D-51E631456128}" presName="compNode" presStyleCnt="0"/>
      <dgm:spPr/>
    </dgm:pt>
    <dgm:pt modelId="{2AD78F4E-282C-4FFC-8E02-FADD0D6D42B8}" type="pres">
      <dgm:prSet presAssocID="{F52897FE-200E-450E-AA1D-51E6314561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ield with solid fill"/>
        </a:ext>
      </dgm:extLst>
    </dgm:pt>
    <dgm:pt modelId="{8806AE27-3B91-4F6F-A8CB-A0AD19823C7B}" type="pres">
      <dgm:prSet presAssocID="{F52897FE-200E-450E-AA1D-51E631456128}" presName="iconSpace" presStyleCnt="0"/>
      <dgm:spPr/>
    </dgm:pt>
    <dgm:pt modelId="{18E40336-BD03-4C72-83EE-26CCB82E0D74}" type="pres">
      <dgm:prSet presAssocID="{F52897FE-200E-450E-AA1D-51E631456128}" presName="parTx" presStyleLbl="revTx" presStyleIdx="4" presStyleCnt="6">
        <dgm:presLayoutVars>
          <dgm:chMax val="0"/>
          <dgm:chPref val="0"/>
        </dgm:presLayoutVars>
      </dgm:prSet>
      <dgm:spPr/>
    </dgm:pt>
    <dgm:pt modelId="{3F390699-6A82-4013-BAE2-BBCA3E9122A1}" type="pres">
      <dgm:prSet presAssocID="{F52897FE-200E-450E-AA1D-51E631456128}" presName="txSpace" presStyleCnt="0"/>
      <dgm:spPr/>
    </dgm:pt>
    <dgm:pt modelId="{A3E99537-7474-46E9-BF03-3D60D96B559B}" type="pres">
      <dgm:prSet presAssocID="{F52897FE-200E-450E-AA1D-51E631456128}" presName="desTx" presStyleLbl="revTx" presStyleIdx="5" presStyleCnt="6">
        <dgm:presLayoutVars/>
      </dgm:prSet>
      <dgm:spPr/>
    </dgm:pt>
  </dgm:ptLst>
  <dgm:cxnLst>
    <dgm:cxn modelId="{50304B0B-EA34-403C-9888-2104312E861A}" srcId="{51BF8B1D-B3DE-48A6-AE2A-4C5B6E74E20B}" destId="{80A9F42F-1353-49C4-A8AF-B871DE7EFBE2}" srcOrd="1" destOrd="0" parTransId="{5469D84A-8AD8-4E91-8C27-FE09DE58F4A5}" sibTransId="{2E92BA4A-419F-470F-829F-A9BE8B067830}"/>
    <dgm:cxn modelId="{E4FEA80C-EAFB-4C02-92D5-24409A1FD4CE}" srcId="{71EF670E-C3C6-4599-ACB3-72D37383479D}" destId="{D2B69A10-30EF-4618-BA36-AFD1F9AF0F04}" srcOrd="0" destOrd="0" parTransId="{85A67C75-9AC6-458B-8D63-6D00D145D1E7}" sibTransId="{04DFC1D7-8B32-4050-A29E-68608C1FBBF8}"/>
    <dgm:cxn modelId="{37417D21-370A-4397-939A-8795DF167828}" type="presOf" srcId="{05E0DABE-7518-465D-B7FC-A240AF7531D8}" destId="{2BFABCBB-4C92-4250-BD10-8D55DE87E0B0}" srcOrd="0" destOrd="0" presId="urn:microsoft.com/office/officeart/2018/2/layout/IconLabelDescriptionList"/>
    <dgm:cxn modelId="{668ABB48-6743-45EC-9877-47F5B6DC47EE}" srcId="{75BF13A1-BFF2-4486-B43C-60844B4ACBB2}" destId="{F52897FE-200E-450E-AA1D-51E631456128}" srcOrd="2" destOrd="0" parTransId="{9A621E78-84B0-4B7B-B54A-C47D6C2A6A64}" sibTransId="{6846F45C-DA40-4A9D-8D28-A6F4AA0AF9DB}"/>
    <dgm:cxn modelId="{C5990E50-13C3-485B-9095-AC56D14AF173}" type="presOf" srcId="{51BF8B1D-B3DE-48A6-AE2A-4C5B6E74E20B}" destId="{7452C3F3-6FF9-44AC-8332-CCCC98D32D68}" srcOrd="0" destOrd="0" presId="urn:microsoft.com/office/officeart/2018/2/layout/IconLabelDescriptionList"/>
    <dgm:cxn modelId="{A890D255-C07C-44B0-A9A2-B7B8FEFA34B0}" type="presOf" srcId="{F4C806EB-DDDB-4C61-9592-01F4F6F4270C}" destId="{A3E99537-7474-46E9-BF03-3D60D96B559B}" srcOrd="0" destOrd="0" presId="urn:microsoft.com/office/officeart/2018/2/layout/IconLabelDescriptionList"/>
    <dgm:cxn modelId="{E367267A-AEA1-4990-9965-EFBCF06FB9DA}" type="presOf" srcId="{74B7388D-293B-45B1-9B71-74F76ECB495E}" destId="{F72A34D5-8DEB-4688-A179-DFB847E0F682}" srcOrd="0" destOrd="1" presId="urn:microsoft.com/office/officeart/2018/2/layout/IconLabelDescriptionList"/>
    <dgm:cxn modelId="{40B1E280-0D90-4E5F-86DA-5AFDDEA895EC}" srcId="{51BF8B1D-B3DE-48A6-AE2A-4C5B6E74E20B}" destId="{05E0DABE-7518-465D-B7FC-A240AF7531D8}" srcOrd="0" destOrd="0" parTransId="{977D4BCA-1A78-4B94-A578-4438C6C4A5AB}" sibTransId="{AE0FE716-667C-4668-BE62-C712AA78DD91}"/>
    <dgm:cxn modelId="{29CA4386-F64B-4B80-BE3B-F674423D1D55}" type="presOf" srcId="{D2B69A10-30EF-4618-BA36-AFD1F9AF0F04}" destId="{F72A34D5-8DEB-4688-A179-DFB847E0F682}" srcOrd="0" destOrd="0" presId="urn:microsoft.com/office/officeart/2018/2/layout/IconLabelDescriptionList"/>
    <dgm:cxn modelId="{77F29388-D289-4897-BDCC-70E6903FD807}" srcId="{F52897FE-200E-450E-AA1D-51E631456128}" destId="{F4C806EB-DDDB-4C61-9592-01F4F6F4270C}" srcOrd="0" destOrd="0" parTransId="{F3D55BCE-3794-433D-B0F4-468999A75432}" sibTransId="{E9FA3B3B-AA89-4376-8AED-3ADB4914310D}"/>
    <dgm:cxn modelId="{EA11369C-B84C-4BB3-A082-1CB886802F83}" type="presOf" srcId="{80A9F42F-1353-49C4-A8AF-B871DE7EFBE2}" destId="{2BFABCBB-4C92-4250-BD10-8D55DE87E0B0}" srcOrd="0" destOrd="1" presId="urn:microsoft.com/office/officeart/2018/2/layout/IconLabelDescriptionList"/>
    <dgm:cxn modelId="{8F3B3FAA-57CA-402F-9C1D-F4E1282448DD}" type="presOf" srcId="{71EF670E-C3C6-4599-ACB3-72D37383479D}" destId="{18F9D543-D3A4-4DFE-BE96-2C5047434193}" srcOrd="0" destOrd="0" presId="urn:microsoft.com/office/officeart/2018/2/layout/IconLabelDescriptionList"/>
    <dgm:cxn modelId="{41652EB1-F511-4593-BAE0-E1B4CBA8B2DE}" srcId="{75BF13A1-BFF2-4486-B43C-60844B4ACBB2}" destId="{71EF670E-C3C6-4599-ACB3-72D37383479D}" srcOrd="0" destOrd="0" parTransId="{4A84332C-7614-4E20-8239-49616005D4B6}" sibTransId="{E7371BF2-B4DF-46E3-8C67-42DA990CBFD3}"/>
    <dgm:cxn modelId="{5B46F4B3-1D96-424B-B245-EF1650DF4245}" srcId="{75BF13A1-BFF2-4486-B43C-60844B4ACBB2}" destId="{51BF8B1D-B3DE-48A6-AE2A-4C5B6E74E20B}" srcOrd="1" destOrd="0" parTransId="{14C6AA68-AA96-4A1D-81FD-117A8A7CC9A8}" sibTransId="{D15D98D4-0E84-420C-A0F9-1A1A5A1E6265}"/>
    <dgm:cxn modelId="{FB3582B9-86FD-4C11-B76D-A27CC17F8315}" type="presOf" srcId="{F52897FE-200E-450E-AA1D-51E631456128}" destId="{18E40336-BD03-4C72-83EE-26CCB82E0D74}" srcOrd="0" destOrd="0" presId="urn:microsoft.com/office/officeart/2018/2/layout/IconLabelDescriptionList"/>
    <dgm:cxn modelId="{D3F2EDE6-E371-406F-ADFA-BA6A3110B8C0}" srcId="{71EF670E-C3C6-4599-ACB3-72D37383479D}" destId="{74B7388D-293B-45B1-9B71-74F76ECB495E}" srcOrd="1" destOrd="0" parTransId="{5C31C12E-A1E9-4240-AD4F-7E94FA576F0D}" sibTransId="{1D44233F-910D-4374-AF2A-6295ED104592}"/>
    <dgm:cxn modelId="{8B21B2F0-0612-4F7D-9528-16C8D31D0AC0}" type="presOf" srcId="{75BF13A1-BFF2-4486-B43C-60844B4ACBB2}" destId="{850DEE49-240E-479D-B4F5-493D45FB5946}" srcOrd="0" destOrd="0" presId="urn:microsoft.com/office/officeart/2018/2/layout/IconLabelDescriptionList"/>
    <dgm:cxn modelId="{0E369098-E104-412A-B3EA-B85B2CFFCED3}" type="presParOf" srcId="{850DEE49-240E-479D-B4F5-493D45FB5946}" destId="{44C412AD-5F18-48C2-AE3F-11EA4BF4F4F9}" srcOrd="0" destOrd="0" presId="urn:microsoft.com/office/officeart/2018/2/layout/IconLabelDescriptionList"/>
    <dgm:cxn modelId="{6DEC66E5-0FAD-4CD7-9CC8-0A4185E26247}" type="presParOf" srcId="{44C412AD-5F18-48C2-AE3F-11EA4BF4F4F9}" destId="{781E6501-1597-441F-8DE3-2FB041792095}" srcOrd="0" destOrd="0" presId="urn:microsoft.com/office/officeart/2018/2/layout/IconLabelDescriptionList"/>
    <dgm:cxn modelId="{B9FB074B-E293-44E1-AB99-F629E6579A92}" type="presParOf" srcId="{44C412AD-5F18-48C2-AE3F-11EA4BF4F4F9}" destId="{766E46D7-41A9-484F-9418-F5868849BF71}" srcOrd="1" destOrd="0" presId="urn:microsoft.com/office/officeart/2018/2/layout/IconLabelDescriptionList"/>
    <dgm:cxn modelId="{0F549077-26B9-45A4-98CC-BF6E33D4BEF4}" type="presParOf" srcId="{44C412AD-5F18-48C2-AE3F-11EA4BF4F4F9}" destId="{18F9D543-D3A4-4DFE-BE96-2C5047434193}" srcOrd="2" destOrd="0" presId="urn:microsoft.com/office/officeart/2018/2/layout/IconLabelDescriptionList"/>
    <dgm:cxn modelId="{31B27CBC-AE5B-4CDC-AF6B-916BC4DDD7DA}" type="presParOf" srcId="{44C412AD-5F18-48C2-AE3F-11EA4BF4F4F9}" destId="{027CF3A7-E211-40D2-8290-42440FAD30D9}" srcOrd="3" destOrd="0" presId="urn:microsoft.com/office/officeart/2018/2/layout/IconLabelDescriptionList"/>
    <dgm:cxn modelId="{7F1155FB-782D-451C-A216-8B7557C50672}" type="presParOf" srcId="{44C412AD-5F18-48C2-AE3F-11EA4BF4F4F9}" destId="{F72A34D5-8DEB-4688-A179-DFB847E0F682}" srcOrd="4" destOrd="0" presId="urn:microsoft.com/office/officeart/2018/2/layout/IconLabelDescriptionList"/>
    <dgm:cxn modelId="{842D0D5B-D507-47CC-A067-2928EEEF24F4}" type="presParOf" srcId="{850DEE49-240E-479D-B4F5-493D45FB5946}" destId="{5084CF7A-6EEA-4C6F-A693-73DD78C22407}" srcOrd="1" destOrd="0" presId="urn:microsoft.com/office/officeart/2018/2/layout/IconLabelDescriptionList"/>
    <dgm:cxn modelId="{0931CC8A-CF98-4777-BD46-C8CC170CD089}" type="presParOf" srcId="{850DEE49-240E-479D-B4F5-493D45FB5946}" destId="{3866AE3B-7741-426F-BC13-1ED64CD47E65}" srcOrd="2" destOrd="0" presId="urn:microsoft.com/office/officeart/2018/2/layout/IconLabelDescriptionList"/>
    <dgm:cxn modelId="{5E3BB567-C45A-4A02-AFF0-4067BD2A7B88}" type="presParOf" srcId="{3866AE3B-7741-426F-BC13-1ED64CD47E65}" destId="{AD7AE570-898B-42BC-A438-EDF243703398}" srcOrd="0" destOrd="0" presId="urn:microsoft.com/office/officeart/2018/2/layout/IconLabelDescriptionList"/>
    <dgm:cxn modelId="{B418F646-2391-48FB-B4EB-11674DD8B1DA}" type="presParOf" srcId="{3866AE3B-7741-426F-BC13-1ED64CD47E65}" destId="{8EA751B0-3468-431B-96E5-8D87EA96D7F0}" srcOrd="1" destOrd="0" presId="urn:microsoft.com/office/officeart/2018/2/layout/IconLabelDescriptionList"/>
    <dgm:cxn modelId="{B007671C-BBFF-4020-A14E-874B034DA4DB}" type="presParOf" srcId="{3866AE3B-7741-426F-BC13-1ED64CD47E65}" destId="{7452C3F3-6FF9-44AC-8332-CCCC98D32D68}" srcOrd="2" destOrd="0" presId="urn:microsoft.com/office/officeart/2018/2/layout/IconLabelDescriptionList"/>
    <dgm:cxn modelId="{CD14DABA-DC6F-43FF-A722-D2DCA68CB062}" type="presParOf" srcId="{3866AE3B-7741-426F-BC13-1ED64CD47E65}" destId="{7EABD988-0D4D-4140-B876-FF25D88EFE59}" srcOrd="3" destOrd="0" presId="urn:microsoft.com/office/officeart/2018/2/layout/IconLabelDescriptionList"/>
    <dgm:cxn modelId="{2B6538B3-CDC4-40FB-9523-F501BC56AEEF}" type="presParOf" srcId="{3866AE3B-7741-426F-BC13-1ED64CD47E65}" destId="{2BFABCBB-4C92-4250-BD10-8D55DE87E0B0}" srcOrd="4" destOrd="0" presId="urn:microsoft.com/office/officeart/2018/2/layout/IconLabelDescriptionList"/>
    <dgm:cxn modelId="{F1F1FB2B-CBC2-4A39-B7CD-9D9F0431058B}" type="presParOf" srcId="{850DEE49-240E-479D-B4F5-493D45FB5946}" destId="{56C49EC7-36BC-45BF-BA73-E2EFA5996755}" srcOrd="3" destOrd="0" presId="urn:microsoft.com/office/officeart/2018/2/layout/IconLabelDescriptionList"/>
    <dgm:cxn modelId="{434D087D-8113-43FC-8A99-BB2ADFF955C8}" type="presParOf" srcId="{850DEE49-240E-479D-B4F5-493D45FB5946}" destId="{F8980AC5-C89F-4C24-84E0-02960BC4A0DF}" srcOrd="4" destOrd="0" presId="urn:microsoft.com/office/officeart/2018/2/layout/IconLabelDescriptionList"/>
    <dgm:cxn modelId="{326AEDCC-8CAE-4FED-871E-24C5A1E6ADF4}" type="presParOf" srcId="{F8980AC5-C89F-4C24-84E0-02960BC4A0DF}" destId="{2AD78F4E-282C-4FFC-8E02-FADD0D6D42B8}" srcOrd="0" destOrd="0" presId="urn:microsoft.com/office/officeart/2018/2/layout/IconLabelDescriptionList"/>
    <dgm:cxn modelId="{4B5955B3-640E-4C80-B95D-D39F7EF83C77}" type="presParOf" srcId="{F8980AC5-C89F-4C24-84E0-02960BC4A0DF}" destId="{8806AE27-3B91-4F6F-A8CB-A0AD19823C7B}" srcOrd="1" destOrd="0" presId="urn:microsoft.com/office/officeart/2018/2/layout/IconLabelDescriptionList"/>
    <dgm:cxn modelId="{4858F1B7-CB2D-4421-8A0F-97E69970DB01}" type="presParOf" srcId="{F8980AC5-C89F-4C24-84E0-02960BC4A0DF}" destId="{18E40336-BD03-4C72-83EE-26CCB82E0D74}" srcOrd="2" destOrd="0" presId="urn:microsoft.com/office/officeart/2018/2/layout/IconLabelDescriptionList"/>
    <dgm:cxn modelId="{D8DA98E8-440D-4C1D-AC6E-1C8CFD03168A}" type="presParOf" srcId="{F8980AC5-C89F-4C24-84E0-02960BC4A0DF}" destId="{3F390699-6A82-4013-BAE2-BBCA3E9122A1}" srcOrd="3" destOrd="0" presId="urn:microsoft.com/office/officeart/2018/2/layout/IconLabelDescriptionList"/>
    <dgm:cxn modelId="{202EB86F-E9E8-4A1D-A456-FD7F521127AF}" type="presParOf" srcId="{F8980AC5-C89F-4C24-84E0-02960BC4A0DF}" destId="{A3E99537-7474-46E9-BF03-3D60D96B559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E6501-1597-441F-8DE3-2FB041792095}">
      <dsp:nvSpPr>
        <dsp:cNvPr id="0" name=""/>
        <dsp:cNvSpPr/>
      </dsp:nvSpPr>
      <dsp:spPr>
        <a:xfrm>
          <a:off x="4331" y="614106"/>
          <a:ext cx="1136953" cy="1136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9D543-D3A4-4DFE-BE96-2C5047434193}">
      <dsp:nvSpPr>
        <dsp:cNvPr id="0" name=""/>
        <dsp:cNvSpPr/>
      </dsp:nvSpPr>
      <dsp:spPr>
        <a:xfrm>
          <a:off x="4331" y="1889337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Minimize </a:t>
          </a:r>
          <a:r>
            <a:rPr lang="en-US" sz="3000" b="1" kern="1200"/>
            <a:t>Time</a:t>
          </a:r>
          <a:endParaRPr lang="en-US" sz="3000" kern="1200"/>
        </a:p>
      </dsp:txBody>
      <dsp:txXfrm>
        <a:off x="4331" y="1889337"/>
        <a:ext cx="3248437" cy="487265"/>
      </dsp:txXfrm>
    </dsp:sp>
    <dsp:sp modelId="{F72A34D5-8DEB-4688-A179-DFB847E0F682}">
      <dsp:nvSpPr>
        <dsp:cNvPr id="0" name=""/>
        <dsp:cNvSpPr/>
      </dsp:nvSpPr>
      <dsp:spPr>
        <a:xfrm>
          <a:off x="4331" y="2440918"/>
          <a:ext cx="3248437" cy="138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Slow is steady, steady is fast. Practice and become confident, but not complacent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 not dilly-dally!</a:t>
          </a:r>
        </a:p>
      </dsp:txBody>
      <dsp:txXfrm>
        <a:off x="4331" y="2440918"/>
        <a:ext cx="3248437" cy="1388959"/>
      </dsp:txXfrm>
    </dsp:sp>
    <dsp:sp modelId="{AD7AE570-898B-42BC-A438-EDF243703398}">
      <dsp:nvSpPr>
        <dsp:cNvPr id="0" name=""/>
        <dsp:cNvSpPr/>
      </dsp:nvSpPr>
      <dsp:spPr>
        <a:xfrm>
          <a:off x="3821245" y="614106"/>
          <a:ext cx="1136953" cy="1136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2C3F3-6FF9-44AC-8332-CCCC98D32D68}">
      <dsp:nvSpPr>
        <dsp:cNvPr id="0" name=""/>
        <dsp:cNvSpPr/>
      </dsp:nvSpPr>
      <dsp:spPr>
        <a:xfrm>
          <a:off x="3821245" y="1889337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Maximize </a:t>
          </a:r>
          <a:r>
            <a:rPr lang="en-US" sz="3000" b="1" kern="1200"/>
            <a:t>Distance</a:t>
          </a:r>
          <a:endParaRPr lang="en-US" sz="3000" kern="1200"/>
        </a:p>
      </dsp:txBody>
      <dsp:txXfrm>
        <a:off x="3821245" y="1889337"/>
        <a:ext cx="3248437" cy="487265"/>
      </dsp:txXfrm>
    </dsp:sp>
    <dsp:sp modelId="{2BFABCBB-4C92-4250-BD10-8D55DE87E0B0}">
      <dsp:nvSpPr>
        <dsp:cNvPr id="0" name=""/>
        <dsp:cNvSpPr/>
      </dsp:nvSpPr>
      <dsp:spPr>
        <a:xfrm>
          <a:off x="3821245" y="2440918"/>
          <a:ext cx="3248437" cy="138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Probably the easiest one to do, especially for </a:t>
          </a:r>
          <a:r>
            <a:rPr lang="en-US" sz="1700" kern="1200" dirty="0" err="1"/>
            <a:t>radiopharm</a:t>
          </a:r>
          <a:r>
            <a:rPr lang="en-US" sz="1700" kern="1200" dirty="0"/>
            <a:t> procedures, easiest to forget too!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Stay as far away as is reasonable, without freaking the patient out</a:t>
          </a:r>
        </a:p>
      </dsp:txBody>
      <dsp:txXfrm>
        <a:off x="3821245" y="2440918"/>
        <a:ext cx="3248437" cy="1388959"/>
      </dsp:txXfrm>
    </dsp:sp>
    <dsp:sp modelId="{2AD78F4E-282C-4FFC-8E02-FADD0D6D42B8}">
      <dsp:nvSpPr>
        <dsp:cNvPr id="0" name=""/>
        <dsp:cNvSpPr/>
      </dsp:nvSpPr>
      <dsp:spPr>
        <a:xfrm>
          <a:off x="7638159" y="614106"/>
          <a:ext cx="1136953" cy="1136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40336-BD03-4C72-83EE-26CCB82E0D74}">
      <dsp:nvSpPr>
        <dsp:cNvPr id="0" name=""/>
        <dsp:cNvSpPr/>
      </dsp:nvSpPr>
      <dsp:spPr>
        <a:xfrm>
          <a:off x="7638159" y="1889337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Maximize </a:t>
          </a:r>
          <a:r>
            <a:rPr lang="en-US" sz="3000" b="1" kern="1200"/>
            <a:t>Shielding</a:t>
          </a:r>
          <a:endParaRPr lang="en-US" sz="3000" kern="1200"/>
        </a:p>
      </dsp:txBody>
      <dsp:txXfrm>
        <a:off x="7638159" y="1889337"/>
        <a:ext cx="3248437" cy="487265"/>
      </dsp:txXfrm>
    </dsp:sp>
    <dsp:sp modelId="{A3E99537-7474-46E9-BF03-3D60D96B559B}">
      <dsp:nvSpPr>
        <dsp:cNvPr id="0" name=""/>
        <dsp:cNvSpPr/>
      </dsp:nvSpPr>
      <dsp:spPr>
        <a:xfrm>
          <a:off x="7638159" y="2440918"/>
          <a:ext cx="3248437" cy="138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Often overlooked, and personal shielding can be strenuous</a:t>
          </a:r>
        </a:p>
      </dsp:txBody>
      <dsp:txXfrm>
        <a:off x="7638159" y="2440918"/>
        <a:ext cx="3248437" cy="1388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5C9CE-9B53-472A-8E09-BCF9BDF7D7B6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BEED9-5BC1-4AC1-B737-28D2142C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5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56D31DC-CA5C-4273-988E-3EEC93E5EB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58CB1B7-90F1-4DCE-AF48-F3B0AABB3C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87725-E9AA-4DBC-952C-BD9EEC8ECC5C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82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6C8B7CB7-53E2-419F-8376-ADB590E860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208F019B-5381-4E81-B611-29BDF5E7D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48F8FFF-6360-4E0A-AE2A-9592B5A165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55E0E92-8679-471F-8245-D2314F0A5C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54838B6D-51E5-43BC-8D4D-B20A83744C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3809CDE-14DC-4B3D-8000-48C71CC36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DED789BB-0CF5-4F4A-B9B7-4E192533D5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A4C3B3D-C4BF-44A0-A345-DBABF976A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B393F8F-9955-4C79-87EF-9C01C7223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FEF1675-A8B2-41E1-B286-13F1FAEC2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38EB5B4D-266F-47F0-8619-F3F6FFF1D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EB8E058-8515-407C-B7A7-C9C793FEF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BD9DC9DA-DA4F-400C-AC1E-0028742D7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7238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522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3195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98675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55875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13075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70275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27475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3FC0C1-7A39-4887-A7B3-2977AB10A3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F8B40CF-A454-496C-8092-EA6DF63C6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CC8F49E9-C201-44CC-9C47-CD40650624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F8337FF-DEAA-43A0-BC35-38F63107E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AFCC68D-47AC-448E-BDEA-DA82992F83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8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6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66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F456B5A-B2BF-45EF-9BAD-A1E1F3EC4F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1401F9-11A4-4899-9839-4912BA2BB0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EF67FCE-87B2-4026-8D01-49B93C1988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FD6414-FDC9-4F25-97F3-260A0E2229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25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08248-5EB0-4EEF-9EAD-FD14B4ED21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BF9260-D870-4627-B07A-7F226D11A0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E12EBE-B76C-42BC-AB46-45FEB5BA77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7ECEB6-5355-489A-8629-7057BC3E56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323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B4DFE9-DBFF-4BE6-A09D-62725C9C54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759613-C1E7-4455-95E5-E0A42A8887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262EDA-E8AA-4D48-AD0F-4D10BDA13C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060F5E-BD97-4B4B-BA11-C6625A7FFD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8333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D6CC3C-D6B1-4532-A75F-E6EE5B7A88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A122C-49A7-4A05-8025-1C6DC6B823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704BA-D085-41E6-912C-F45A1DB190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4355A7-66F5-4B9C-9A7A-B55E143C25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025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6DB2DC6-7BE7-49C6-B68C-BDAAFAFA6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CDAFC02-7D1D-4BFB-B2D5-EDFB28E150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A943C44-3B22-4275-95A2-56957BA30E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3F44E1-9811-4E34-9FC9-CB4B797319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140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9D53537-2E6E-4CFB-B74B-52C5EF474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C8529DA-DA14-4783-9594-B89A1EB215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2BB1CC-73CB-46FD-BF35-C1690576B4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BD847C-943F-43AE-BED0-11967C969C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853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77BF8D3-051E-4987-91F3-9E1CD2C87B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EB5C3FD-1A72-44C1-8397-72726D286B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B798FBD-819B-4761-BF8D-AAFCB9AB7E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E8F13D-C3CC-41A5-A71D-471B228D6C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5619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DCBA0E-A05A-40A9-B457-DB8753BDAF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2CE23A-138C-4DD3-BD25-328DA9C604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C4106-27C0-4AF9-9E3F-4B964080F3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1903F0-7C05-4518-9D51-D671CF5361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00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8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43FD79-1792-4174-9B24-BC6DFB02BF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9B005-EBBA-406B-8D0A-9188FE222F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B0213-200F-4A96-8C6B-49421B2C75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5994D-E5F2-40EB-9BA4-B542839EDD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486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0C1DD49-1785-4B63-8055-00A8099455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FBE83C8-95CE-49CA-9AB3-21D92E1F77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3193B69-A783-4358-8317-77AD3E9B75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AB249C-F47E-40AB-AB97-7CD5A46D3C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5684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8274D9C-6876-4772-BC97-903E744D9F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2E9223-1407-409C-84FC-F171601A11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72AD48-86FF-4DAF-A01F-630C818002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C79A62-0CBD-4ABD-8AC4-780E5D50F9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3567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03CEED-EA7D-4674-B52B-DA6E096DC0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1D91C13-F342-4E37-989F-08D6F0C3E8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45D2B26-AE3D-413E-8B55-C0A11A883B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CE4A79-EAFC-4ED8-BA36-6847941A8B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483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A859DC0-996A-4BDE-A86A-0BDA306228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CC402BC-76A6-40FD-9D35-0413E0B191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DF3CE04-94B3-4BC3-8C40-739745D622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25ADDA-CA4A-4A5E-8021-11951CDA95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149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2AB5F-8043-4CBA-8966-88FB100BA1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756836-7910-41AE-ACFA-328A77804D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9CB2F-5826-4B99-BBC0-1B78341A1E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861CB8-594F-4558-A9D9-E2625D4CA1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260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33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75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10/9/2025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9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7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10/9/2025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1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3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0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4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E6C9E9C-7BD1-4DFC-98A6-C01BE63EB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E22D029-1414-4C14-9935-B0F835018E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4F43068B-AA28-4B2D-8846-4932B9D7A50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1" name="Rectangle 5">
            <a:extLst>
              <a:ext uri="{FF2B5EF4-FFF2-40B4-BE49-F238E27FC236}">
                <a16:creationId xmlns:a16="http://schemas.microsoft.com/office/drawing/2014/main" id="{D4EB41A9-62AD-45E8-B7EF-995E948CF49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2" name="Rectangle 6">
            <a:extLst>
              <a:ext uri="{FF2B5EF4-FFF2-40B4-BE49-F238E27FC236}">
                <a16:creationId xmlns:a16="http://schemas.microsoft.com/office/drawing/2014/main" id="{3DECF552-8D04-47FB-B0EE-153D86CE61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AD0ED9A9-E19D-45A4-A748-99AB81F2C3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35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umbrella in a sea of black umbrellas">
            <a:extLst>
              <a:ext uri="{FF2B5EF4-FFF2-40B4-BE49-F238E27FC236}">
                <a16:creationId xmlns:a16="http://schemas.microsoft.com/office/drawing/2014/main" id="{0D32A58E-4D01-742E-B0D1-4C7C4FDB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83" b="2367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30DD7D3-2712-4491-B2C2-5FC23330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569" y="1066800"/>
            <a:ext cx="5128322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3A0A3-F986-4224-B676-BBBD39A68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737" y="1271021"/>
            <a:ext cx="4359744" cy="2695599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Radiation Protection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ED68B-F00A-3307-3A8E-E4EEE20CC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273" y="3300984"/>
            <a:ext cx="4358208" cy="2285996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RT4220 – Lecture #9</a:t>
            </a:r>
          </a:p>
          <a:p>
            <a:pPr algn="ctr"/>
            <a:r>
              <a:rPr lang="en-US" dirty="0"/>
              <a:t>Kedree Proffitt</a:t>
            </a:r>
          </a:p>
          <a:p>
            <a:pPr algn="ctr"/>
            <a:r>
              <a:rPr lang="en-US" dirty="0"/>
              <a:t>WSU</a:t>
            </a:r>
          </a:p>
          <a:p>
            <a:pPr algn="ctr"/>
            <a:r>
              <a:rPr lang="en-US" dirty="0"/>
              <a:t>10/09/2025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0734C-004D-4938-8EA0-2C3867A1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37" y="5780876"/>
            <a:ext cx="51311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6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9CC7F25-0BBA-43A6-B9D2-0944458A8D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Absorbed Dose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C9D85E3-36B4-4126-876A-B17BF605FD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Absorbed dose is the energy absorbed per unit mass</a:t>
            </a:r>
          </a:p>
          <a:p>
            <a:pPr eaLnBrk="1" hangingPunct="1"/>
            <a:r>
              <a:rPr lang="en-US" altLang="en-US"/>
              <a:t>Units: rad or Gray (1 Gy = 1 J/kg )</a:t>
            </a:r>
          </a:p>
          <a:p>
            <a:pPr lvl="1" eaLnBrk="1" hangingPunct="1"/>
            <a:r>
              <a:rPr lang="en-US" altLang="en-US"/>
              <a:t>100 rad = 1 Gy = 100 cGy</a:t>
            </a:r>
          </a:p>
          <a:p>
            <a:pPr lvl="1" eaLnBrk="1" hangingPunct="1"/>
            <a:r>
              <a:rPr lang="en-US" altLang="en-US"/>
              <a:t>1 rad = 1 cGy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AF17CDF-8273-44D9-9CAC-D3DD990940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Dose Equivalent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B0D0716-063B-4BD7-BCF3-E7612343D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/>
              <a:t>Dose equivalent (H)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dirty="0"/>
              <a:t>Product of absorbed dose (D) and radiation weighting factor (W</a:t>
            </a:r>
            <a:r>
              <a:rPr lang="en-US" altLang="en-US" baseline="-25000" dirty="0"/>
              <a:t>R</a:t>
            </a:r>
            <a:r>
              <a:rPr lang="en-US" altLang="en-US" dirty="0"/>
              <a:t>), formerly the quality factor (QF)</a:t>
            </a:r>
          </a:p>
          <a:p>
            <a:pPr marL="0" indent="0" algn="ctr" eaLnBrk="1" hangingPunct="1">
              <a:lnSpc>
                <a:spcPct val="90000"/>
              </a:lnSpc>
              <a:buNone/>
              <a:defRPr/>
            </a:pPr>
            <a:endParaRPr lang="en-US" altLang="en-US" sz="1050" dirty="0"/>
          </a:p>
          <a:p>
            <a:pPr marL="0" indent="0" algn="ctr" eaLnBrk="1" hangingPunct="1">
              <a:lnSpc>
                <a:spcPct val="90000"/>
              </a:lnSpc>
              <a:buNone/>
              <a:defRPr/>
            </a:pPr>
            <a:r>
              <a:rPr lang="en-US" altLang="en-US" sz="3600" dirty="0"/>
              <a:t>H = D x W</a:t>
            </a:r>
            <a:r>
              <a:rPr lang="en-US" altLang="en-US" sz="3600" baseline="-25000" dirty="0"/>
              <a:t>R</a:t>
            </a:r>
            <a:r>
              <a:rPr lang="en-US" altLang="en-US" sz="3600" dirty="0"/>
              <a:t> </a:t>
            </a:r>
          </a:p>
          <a:p>
            <a:pPr marL="0" indent="0" algn="ctr" eaLnBrk="1" hangingPunct="1">
              <a:lnSpc>
                <a:spcPct val="90000"/>
              </a:lnSpc>
              <a:buNone/>
              <a:defRPr/>
            </a:pPr>
            <a:endParaRPr lang="en-US" altLang="en-US" sz="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/>
              <a:t>W</a:t>
            </a:r>
            <a:r>
              <a:rPr lang="en-US" altLang="en-US" baseline="-25000" dirty="0"/>
              <a:t>R</a:t>
            </a:r>
            <a:r>
              <a:rPr lang="en-US" altLang="en-US" dirty="0"/>
              <a:t> accounts for the type of radiation deposited (neutrons, photons, </a:t>
            </a:r>
            <a:r>
              <a:rPr lang="en-US" altLang="en-US" dirty="0" err="1"/>
              <a:t>etc</a:t>
            </a:r>
            <a:r>
              <a:rPr lang="en-US" altLang="en-US" dirty="0"/>
              <a:t>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/>
              <a:t>Unit: Sievert (</a:t>
            </a:r>
            <a:r>
              <a:rPr lang="en-US" altLang="en-US" dirty="0" err="1"/>
              <a:t>Sv</a:t>
            </a:r>
            <a:r>
              <a:rPr lang="en-US" altLang="en-US" dirty="0"/>
              <a:t>) or rem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/>
              <a:t>100 rem = 1 </a:t>
            </a:r>
            <a:r>
              <a:rPr lang="en-US" altLang="en-US" dirty="0" err="1"/>
              <a:t>Sv</a:t>
            </a:r>
            <a:endParaRPr lang="en-US" alt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/>
              <a:t>1 rem = 10 </a:t>
            </a:r>
            <a:r>
              <a:rPr lang="en-US" altLang="en-US" dirty="0" err="1"/>
              <a:t>mSv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00C249-DA38-AD1E-7582-A3AA370F0974}"/>
              </a:ext>
            </a:extLst>
          </p:cNvPr>
          <p:cNvSpPr/>
          <p:nvPr/>
        </p:nvSpPr>
        <p:spPr>
          <a:xfrm>
            <a:off x="732442" y="2964419"/>
            <a:ext cx="11192257" cy="831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C35955-B5CF-C345-8F20-1427DECD0764}"/>
              </a:ext>
            </a:extLst>
          </p:cNvPr>
          <p:cNvSpPr/>
          <p:nvPr/>
        </p:nvSpPr>
        <p:spPr>
          <a:xfrm>
            <a:off x="499871" y="3863182"/>
            <a:ext cx="11192257" cy="2720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4">
            <a:extLst>
              <a:ext uri="{FF2B5EF4-FFF2-40B4-BE49-F238E27FC236}">
                <a16:creationId xmlns:a16="http://schemas.microsoft.com/office/drawing/2014/main" id="{9D90411B-682C-4E98-B993-B5178AAB3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447800"/>
            <a:ext cx="8077200" cy="41148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/>
              <a:buNone/>
            </a:pPr>
            <a:r>
              <a:rPr lang="en-US" altLang="en-US" sz="2800" b="1"/>
              <a:t>Absorbed Dose Equiv. (H) =</a:t>
            </a:r>
          </a:p>
          <a:p>
            <a:pPr>
              <a:lnSpc>
                <a:spcPct val="90000"/>
              </a:lnSpc>
              <a:buFont typeface="Monotype Sorts"/>
              <a:buNone/>
            </a:pPr>
            <a:r>
              <a:rPr lang="en-US" altLang="en-US" sz="2800" b="1"/>
              <a:t>Absorbed dose (D)  x  Weighting Factor (W</a:t>
            </a:r>
            <a:r>
              <a:rPr lang="en-US" altLang="en-US" sz="2800" b="1" baseline="-25000"/>
              <a:t>R</a:t>
            </a:r>
            <a:r>
              <a:rPr lang="en-US" altLang="en-US" sz="2800" b="1"/>
              <a:t>)</a:t>
            </a:r>
          </a:p>
          <a:p>
            <a:pPr>
              <a:lnSpc>
                <a:spcPct val="90000"/>
              </a:lnSpc>
              <a:buFont typeface="Monotype Sorts"/>
              <a:buNone/>
            </a:pPr>
            <a:endParaRPr lang="en-US" altLang="en-US" sz="2800" b="1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/>
              <a:t>	Sievert 	=  Gray * W</a:t>
            </a:r>
            <a:r>
              <a:rPr lang="en-US" altLang="en-US" b="1" baseline="-25000"/>
              <a:t>R</a:t>
            </a:r>
            <a:r>
              <a:rPr lang="en-US" altLang="en-US" b="1"/>
              <a:t>   </a:t>
            </a:r>
            <a:r>
              <a:rPr lang="en-US" altLang="en-US" sz="2400"/>
              <a:t>(SI units)</a:t>
            </a:r>
            <a:endParaRPr lang="en-US" altLang="en-US"/>
          </a:p>
          <a:p>
            <a:pPr>
              <a:lnSpc>
                <a:spcPct val="90000"/>
              </a:lnSpc>
              <a:buFont typeface="Monotype Sorts"/>
              <a:buNone/>
            </a:pPr>
            <a:r>
              <a:rPr lang="en-US" altLang="en-US" b="1"/>
              <a:t>	rem	=  rad * W</a:t>
            </a:r>
            <a:r>
              <a:rPr lang="en-US" altLang="en-US" b="1" baseline="-25000"/>
              <a:t>R</a:t>
            </a:r>
            <a:endParaRPr lang="en-US" altLang="en-US" b="1"/>
          </a:p>
          <a:p>
            <a:pPr>
              <a:lnSpc>
                <a:spcPct val="90000"/>
              </a:lnSpc>
              <a:buClr>
                <a:srgbClr val="0066FF"/>
              </a:buClr>
              <a:buFont typeface="Monotype Sorts"/>
              <a:buNone/>
            </a:pPr>
            <a:r>
              <a:rPr lang="en-US" altLang="en-US" sz="1400" b="1"/>
              <a:t>	</a:t>
            </a:r>
          </a:p>
          <a:p>
            <a:pPr>
              <a:lnSpc>
                <a:spcPct val="90000"/>
              </a:lnSpc>
              <a:buClr>
                <a:srgbClr val="0066FF"/>
              </a:buClr>
              <a:buFont typeface="Monotype Sorts"/>
              <a:buNone/>
            </a:pPr>
            <a:r>
              <a:rPr lang="en-US" altLang="en-US" sz="2400"/>
              <a:t>	(100 rem	=     1 Sievert)</a:t>
            </a:r>
          </a:p>
          <a:p>
            <a:pPr>
              <a:lnSpc>
                <a:spcPct val="90000"/>
              </a:lnSpc>
              <a:buClr>
                <a:srgbClr val="0066FF"/>
              </a:buClr>
              <a:buFont typeface="Monotype Sorts"/>
              <a:buNone/>
            </a:pPr>
            <a:r>
              <a:rPr lang="en-US" altLang="en-US" sz="2400"/>
              <a:t>	(    1 rem	=     0.01 Sievert)</a:t>
            </a:r>
          </a:p>
          <a:p>
            <a:pPr>
              <a:lnSpc>
                <a:spcPct val="90000"/>
              </a:lnSpc>
              <a:buClr>
                <a:srgbClr val="0066FF"/>
              </a:buClr>
              <a:buFont typeface="Monotype Sorts"/>
              <a:buNone/>
            </a:pPr>
            <a:r>
              <a:rPr lang="en-US" altLang="en-US" sz="2400"/>
              <a:t>	(100 rad	=     1 Gray)</a:t>
            </a:r>
          </a:p>
          <a:p>
            <a:pPr>
              <a:lnSpc>
                <a:spcPct val="90000"/>
              </a:lnSpc>
              <a:buClr>
                <a:srgbClr val="0066FF"/>
              </a:buClr>
              <a:buFont typeface="Monotype Sorts"/>
              <a:buNone/>
            </a:pPr>
            <a:r>
              <a:rPr lang="en-US" altLang="en-US" sz="2400"/>
              <a:t>	(    1 rad	=     0.01 Gray)</a:t>
            </a:r>
          </a:p>
          <a:p>
            <a:pPr>
              <a:lnSpc>
                <a:spcPct val="90000"/>
              </a:lnSpc>
              <a:buClr>
                <a:srgbClr val="0066FF"/>
              </a:buClr>
              <a:buFont typeface="Monotype Sorts"/>
              <a:buNone/>
            </a:pPr>
            <a:r>
              <a:rPr lang="en-US" altLang="en-US" sz="2400"/>
              <a:t>	</a:t>
            </a:r>
          </a:p>
          <a:p>
            <a:pPr>
              <a:lnSpc>
                <a:spcPct val="90000"/>
              </a:lnSpc>
              <a:buFont typeface="Monotype Sorts"/>
              <a:buNone/>
            </a:pPr>
            <a:endParaRPr lang="en-US" altLang="en-US" sz="140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D052428-30DD-4223-B19F-572E958DE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Dose Equivalent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F8B15-3A88-42A1-BD20-4AE522C0D0D5}"/>
              </a:ext>
            </a:extLst>
          </p:cNvPr>
          <p:cNvSpPr/>
          <p:nvPr/>
        </p:nvSpPr>
        <p:spPr>
          <a:xfrm>
            <a:off x="609600" y="2466396"/>
            <a:ext cx="11192257" cy="1588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3EE171-AECA-77AA-2142-24D5C01E2658}"/>
              </a:ext>
            </a:extLst>
          </p:cNvPr>
          <p:cNvSpPr/>
          <p:nvPr/>
        </p:nvSpPr>
        <p:spPr>
          <a:xfrm>
            <a:off x="861751" y="4242502"/>
            <a:ext cx="11192257" cy="1742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4B4BE72-FDA8-435B-95FC-A92CDB64FA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Radiation Weighting Factor</a:t>
            </a:r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3788C353-EC27-4840-AB78-4702B1D73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4" y="1371600"/>
            <a:ext cx="892968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7767-788C-CA9B-95D0-D41CA67A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Principles of Radiation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DAC36-EE7D-7D8B-696C-7B7496E55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r>
              <a:rPr lang="en-US" sz="2400" dirty="0"/>
              <a:t>Reduce dose as much as is reasonably possible (ALARA)</a:t>
            </a:r>
          </a:p>
          <a:p>
            <a:r>
              <a:rPr lang="en-US" sz="2400" dirty="0"/>
              <a:t>Dose reduction via three methods:</a:t>
            </a:r>
          </a:p>
          <a:p>
            <a:pPr lvl="1"/>
            <a:r>
              <a:rPr lang="en-US" sz="2200" b="1" dirty="0"/>
              <a:t>Distance</a:t>
            </a:r>
            <a:r>
              <a:rPr lang="en-US" sz="2200" dirty="0"/>
              <a:t> (Inverse Square Law)</a:t>
            </a:r>
          </a:p>
          <a:p>
            <a:pPr lvl="1"/>
            <a:r>
              <a:rPr lang="en-US" sz="2200" b="1" dirty="0"/>
              <a:t>Time</a:t>
            </a:r>
            <a:r>
              <a:rPr lang="en-US" sz="2200" dirty="0"/>
              <a:t> (Duh)</a:t>
            </a:r>
          </a:p>
          <a:p>
            <a:pPr lvl="1"/>
            <a:r>
              <a:rPr lang="en-US" sz="2200" b="1" dirty="0"/>
              <a:t>Shielding</a:t>
            </a:r>
            <a:r>
              <a:rPr lang="en-US" sz="2200" dirty="0"/>
              <a:t> (idk what to put here)</a:t>
            </a:r>
            <a:endParaRPr lang="en-US" sz="2400" dirty="0"/>
          </a:p>
          <a:p>
            <a:r>
              <a:rPr lang="en-US" sz="2400" dirty="0"/>
              <a:t>Keep in mind </a:t>
            </a:r>
            <a:r>
              <a:rPr lang="en-US" sz="2400" b="1" dirty="0"/>
              <a:t>what</a:t>
            </a:r>
            <a:r>
              <a:rPr lang="en-US" sz="2400" dirty="0"/>
              <a:t> we are shielding from!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D6BC0-48B8-FF84-332D-98246AAAD80D}"/>
              </a:ext>
            </a:extLst>
          </p:cNvPr>
          <p:cNvSpPr/>
          <p:nvPr/>
        </p:nvSpPr>
        <p:spPr>
          <a:xfrm>
            <a:off x="742899" y="2852928"/>
            <a:ext cx="11192257" cy="447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CDE29-EE23-B13A-9F13-BEEC62FF6B8C}"/>
              </a:ext>
            </a:extLst>
          </p:cNvPr>
          <p:cNvSpPr/>
          <p:nvPr/>
        </p:nvSpPr>
        <p:spPr>
          <a:xfrm>
            <a:off x="640080" y="3300144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0102D-992B-EEDF-5C01-63BBAAB07C59}"/>
              </a:ext>
            </a:extLst>
          </p:cNvPr>
          <p:cNvSpPr/>
          <p:nvPr/>
        </p:nvSpPr>
        <p:spPr>
          <a:xfrm>
            <a:off x="742898" y="3866324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3136C-F890-89F9-3F1A-362AB5972CA0}"/>
              </a:ext>
            </a:extLst>
          </p:cNvPr>
          <p:cNvSpPr/>
          <p:nvPr/>
        </p:nvSpPr>
        <p:spPr>
          <a:xfrm>
            <a:off x="742897" y="4432504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B6A14-A7A8-B7C0-C636-7656C22F1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12BA-2A76-75BD-92C7-8495F37C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Exposure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7A6E7-C7B0-C4F0-E897-BAB122E3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r>
              <a:rPr lang="en-US" sz="2400" dirty="0"/>
              <a:t>NRC and NCRP define </a:t>
            </a:r>
            <a:r>
              <a:rPr lang="en-US" sz="2400" b="1" dirty="0"/>
              <a:t>Maximum Permissible Doses </a:t>
            </a:r>
            <a:r>
              <a:rPr lang="en-US" sz="2400" dirty="0"/>
              <a:t>for civilians and rad. workers alike (you!)</a:t>
            </a:r>
          </a:p>
          <a:p>
            <a:r>
              <a:rPr lang="en-US" sz="2400" dirty="0"/>
              <a:t>Only include exposure from work activities! (No background rad.)</a:t>
            </a:r>
          </a:p>
          <a:p>
            <a:r>
              <a:rPr lang="en-US" sz="2400" dirty="0"/>
              <a:t>Any personnel expected to receive &gt;10% of the limit </a:t>
            </a:r>
            <a:r>
              <a:rPr lang="en-US" sz="2400" b="1" dirty="0"/>
              <a:t>must</a:t>
            </a:r>
            <a:r>
              <a:rPr lang="en-US" sz="2400" dirty="0"/>
              <a:t> use a Radiation Monitoring Device.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B5964-0B39-B6D3-F1F7-074A6CC8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29" y="4321712"/>
            <a:ext cx="9379432" cy="23877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6E072E-E59B-1E7C-3954-B2C303663CE6}"/>
              </a:ext>
            </a:extLst>
          </p:cNvPr>
          <p:cNvSpPr/>
          <p:nvPr/>
        </p:nvSpPr>
        <p:spPr>
          <a:xfrm>
            <a:off x="640080" y="2755590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92ACA-74C4-6B04-4B11-CE4B8B78C7D5}"/>
              </a:ext>
            </a:extLst>
          </p:cNvPr>
          <p:cNvSpPr/>
          <p:nvPr/>
        </p:nvSpPr>
        <p:spPr>
          <a:xfrm>
            <a:off x="703216" y="3411459"/>
            <a:ext cx="11192257" cy="3297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4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7B5DF-4C76-A345-E464-46E10BBC5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B8A5-5CF4-5081-9459-11B1E2B0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Maximum Permissible Dose Limits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904B88-377A-9ACC-E4DF-48FCD5AE9F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194475"/>
              </p:ext>
            </p:extLst>
          </p:nvPr>
        </p:nvGraphicFramePr>
        <p:xfrm>
          <a:off x="639763" y="2633663"/>
          <a:ext cx="10891835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367">
                  <a:extLst>
                    <a:ext uri="{9D8B030D-6E8A-4147-A177-3AD203B41FA5}">
                      <a16:colId xmlns:a16="http://schemas.microsoft.com/office/drawing/2014/main" val="3561965225"/>
                    </a:ext>
                  </a:extLst>
                </a:gridCol>
                <a:gridCol w="2178367">
                  <a:extLst>
                    <a:ext uri="{9D8B030D-6E8A-4147-A177-3AD203B41FA5}">
                      <a16:colId xmlns:a16="http://schemas.microsoft.com/office/drawing/2014/main" val="506759184"/>
                    </a:ext>
                  </a:extLst>
                </a:gridCol>
                <a:gridCol w="2178367">
                  <a:extLst>
                    <a:ext uri="{9D8B030D-6E8A-4147-A177-3AD203B41FA5}">
                      <a16:colId xmlns:a16="http://schemas.microsoft.com/office/drawing/2014/main" val="843882389"/>
                    </a:ext>
                  </a:extLst>
                </a:gridCol>
                <a:gridCol w="2178367">
                  <a:extLst>
                    <a:ext uri="{9D8B030D-6E8A-4147-A177-3AD203B41FA5}">
                      <a16:colId xmlns:a16="http://schemas.microsoft.com/office/drawing/2014/main" val="2186788816"/>
                    </a:ext>
                  </a:extLst>
                </a:gridCol>
                <a:gridCol w="2178367">
                  <a:extLst>
                    <a:ext uri="{9D8B030D-6E8A-4147-A177-3AD203B41FA5}">
                      <a16:colId xmlns:a16="http://schemas.microsoft.com/office/drawing/2014/main" val="97457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Occupational 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Body</a:t>
                      </a:r>
                    </a:p>
                    <a:p>
                      <a:r>
                        <a:rPr lang="en-US" dirty="0"/>
                        <a:t>(mSv)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Extremities</a:t>
                      </a:r>
                    </a:p>
                    <a:p>
                      <a:r>
                        <a:rPr lang="en-US" dirty="0"/>
                        <a:t>(mSv)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Lens of the Eye (</a:t>
                      </a:r>
                      <a:r>
                        <a:rPr lang="en-US" dirty="0" err="1"/>
                        <a:t>msV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Embryo-Fetus</a:t>
                      </a:r>
                    </a:p>
                    <a:p>
                      <a:r>
                        <a:rPr lang="en-US" dirty="0"/>
                        <a:t>(mSv)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05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662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63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Cumulative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x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56991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E0E8C7E-3750-E3EA-545A-17133C1682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065582"/>
              </p:ext>
            </p:extLst>
          </p:nvPr>
        </p:nvGraphicFramePr>
        <p:xfrm>
          <a:off x="639762" y="4569143"/>
          <a:ext cx="10891835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367">
                  <a:extLst>
                    <a:ext uri="{9D8B030D-6E8A-4147-A177-3AD203B41FA5}">
                      <a16:colId xmlns:a16="http://schemas.microsoft.com/office/drawing/2014/main" val="3561965225"/>
                    </a:ext>
                  </a:extLst>
                </a:gridCol>
                <a:gridCol w="2178367">
                  <a:extLst>
                    <a:ext uri="{9D8B030D-6E8A-4147-A177-3AD203B41FA5}">
                      <a16:colId xmlns:a16="http://schemas.microsoft.com/office/drawing/2014/main" val="506759184"/>
                    </a:ext>
                  </a:extLst>
                </a:gridCol>
                <a:gridCol w="2178367">
                  <a:extLst>
                    <a:ext uri="{9D8B030D-6E8A-4147-A177-3AD203B41FA5}">
                      <a16:colId xmlns:a16="http://schemas.microsoft.com/office/drawing/2014/main" val="843882389"/>
                    </a:ext>
                  </a:extLst>
                </a:gridCol>
                <a:gridCol w="2178367">
                  <a:extLst>
                    <a:ext uri="{9D8B030D-6E8A-4147-A177-3AD203B41FA5}">
                      <a16:colId xmlns:a16="http://schemas.microsoft.com/office/drawing/2014/main" val="2186788816"/>
                    </a:ext>
                  </a:extLst>
                </a:gridCol>
                <a:gridCol w="2178367">
                  <a:extLst>
                    <a:ext uri="{9D8B030D-6E8A-4147-A177-3AD203B41FA5}">
                      <a16:colId xmlns:a16="http://schemas.microsoft.com/office/drawing/2014/main" val="97457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Civilian 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Infrequent</a:t>
                      </a:r>
                    </a:p>
                    <a:p>
                      <a:r>
                        <a:rPr lang="en-US" dirty="0"/>
                        <a:t>(mSv)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Frequent</a:t>
                      </a:r>
                    </a:p>
                    <a:p>
                      <a:r>
                        <a:rPr lang="en-US" dirty="0"/>
                        <a:t>(mSv)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05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6362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2C8E5A-E854-3B80-9AA3-A40465EA3951}"/>
              </a:ext>
            </a:extLst>
          </p:cNvPr>
          <p:cNvSpPr txBox="1"/>
          <p:nvPr/>
        </p:nvSpPr>
        <p:spPr>
          <a:xfrm>
            <a:off x="1572768" y="5925312"/>
            <a:ext cx="66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The rule for minors is always 10% of the above</a:t>
            </a:r>
          </a:p>
        </p:txBody>
      </p:sp>
    </p:spTree>
    <p:extLst>
      <p:ext uri="{BB962C8B-B14F-4D97-AF65-F5344CB8AC3E}">
        <p14:creationId xmlns:p14="http://schemas.microsoft.com/office/powerpoint/2010/main" val="3446815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DBEC2-CACA-643F-8D31-2936D227E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1AC6-DC0D-15BE-BF45-7F29A37D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Pregnancy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0C8B-7A9D-F343-098B-D579C3807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r>
              <a:rPr lang="en-US" sz="2400" dirty="0"/>
              <a:t>Pregnant workers should declare pregnancy ASAP </a:t>
            </a:r>
            <a:r>
              <a:rPr lang="en-US" sz="2400" b="1" dirty="0"/>
              <a:t>in writing</a:t>
            </a:r>
            <a:endParaRPr lang="en-US" sz="2400" dirty="0"/>
          </a:p>
          <a:p>
            <a:r>
              <a:rPr lang="en-US" sz="2400" dirty="0"/>
              <a:t>The rules only apply to you after that declaration!</a:t>
            </a:r>
          </a:p>
          <a:p>
            <a:r>
              <a:rPr lang="en-US" sz="2400" dirty="0"/>
              <a:t>Most workers find that their job is barely affected, they become more cognizant of unnecessary dose</a:t>
            </a:r>
          </a:p>
          <a:p>
            <a:r>
              <a:rPr lang="en-US" sz="2400" dirty="0"/>
              <a:t>Multiple methods of staying aware:</a:t>
            </a:r>
          </a:p>
          <a:p>
            <a:pPr lvl="1"/>
            <a:r>
              <a:rPr lang="en-US" sz="2200" dirty="0"/>
              <a:t>Begin consultation with RSO on how to reduce dose</a:t>
            </a:r>
          </a:p>
          <a:p>
            <a:pPr lvl="1"/>
            <a:r>
              <a:rPr lang="en-US" sz="2200" dirty="0"/>
              <a:t>Constant use of an “always-on” pocket dosimeter with an alarm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B0875F-B4CA-D73C-AC39-4AC046197C8D}"/>
              </a:ext>
            </a:extLst>
          </p:cNvPr>
          <p:cNvSpPr/>
          <p:nvPr/>
        </p:nvSpPr>
        <p:spPr>
          <a:xfrm>
            <a:off x="640080" y="2355560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639A4A-54B2-A806-8F4E-102B8C109332}"/>
              </a:ext>
            </a:extLst>
          </p:cNvPr>
          <p:cNvSpPr/>
          <p:nvPr/>
        </p:nvSpPr>
        <p:spPr>
          <a:xfrm>
            <a:off x="660992" y="2921739"/>
            <a:ext cx="11192257" cy="1014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C1BD70-9457-6B8D-B6C6-241C9C31A707}"/>
              </a:ext>
            </a:extLst>
          </p:cNvPr>
          <p:cNvSpPr/>
          <p:nvPr/>
        </p:nvSpPr>
        <p:spPr>
          <a:xfrm>
            <a:off x="640079" y="3994505"/>
            <a:ext cx="11192257" cy="156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5E430-2091-AB40-8F9A-8B568FA5F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8580-69C6-309E-A1A5-758008B7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Personal Dosimeters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BFB61-BCE6-2C36-03DA-AB544B5B5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r>
              <a:rPr lang="en-US" sz="2400" dirty="0"/>
              <a:t>No reason to not wear them!</a:t>
            </a:r>
          </a:p>
          <a:p>
            <a:r>
              <a:rPr lang="en-US" sz="2400" dirty="0"/>
              <a:t>Front of the badge faces away, should be placed below the neck, but above the waist</a:t>
            </a:r>
          </a:p>
          <a:p>
            <a:r>
              <a:rPr lang="en-US" sz="2400" dirty="0"/>
              <a:t>If they are damaged or lost, contact your RSO, they don’t bite!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2CEAB-495A-2450-8DD6-E9185B0C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800" y="3765391"/>
            <a:ext cx="2978303" cy="3092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8B64A5-FBB2-D300-152A-07B7B0FCBEC4}"/>
              </a:ext>
            </a:extLst>
          </p:cNvPr>
          <p:cNvSpPr/>
          <p:nvPr/>
        </p:nvSpPr>
        <p:spPr>
          <a:xfrm>
            <a:off x="640080" y="2286747"/>
            <a:ext cx="11192257" cy="945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90F249-35A8-DD62-5D0F-2DECE8E4835B}"/>
              </a:ext>
            </a:extLst>
          </p:cNvPr>
          <p:cNvSpPr/>
          <p:nvPr/>
        </p:nvSpPr>
        <p:spPr>
          <a:xfrm>
            <a:off x="580846" y="3232726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8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DAB69-C767-5A5A-AC6A-C9C9178E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13978"/>
            <a:ext cx="6324600" cy="6841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D8B32-3642-F577-51BD-F637AA17C4C9}"/>
              </a:ext>
            </a:extLst>
          </p:cNvPr>
          <p:cNvSpPr txBox="1"/>
          <p:nvPr/>
        </p:nvSpPr>
        <p:spPr>
          <a:xfrm>
            <a:off x="9002486" y="5127171"/>
            <a:ext cx="295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Ring badges worn on hand during radionuclide assay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586B1-1833-91F1-7E62-46329CBBC840}"/>
              </a:ext>
            </a:extLst>
          </p:cNvPr>
          <p:cNvSpPr txBox="1"/>
          <p:nvPr/>
        </p:nvSpPr>
        <p:spPr>
          <a:xfrm>
            <a:off x="119743" y="729343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personal dosimeters away from heat, sources of radiation.</a:t>
            </a:r>
          </a:p>
          <a:p>
            <a:endParaRPr lang="en-US" dirty="0"/>
          </a:p>
          <a:p>
            <a:r>
              <a:rPr lang="en-US" dirty="0"/>
              <a:t>Do not take them home!</a:t>
            </a:r>
          </a:p>
        </p:txBody>
      </p:sp>
    </p:spTree>
    <p:extLst>
      <p:ext uri="{BB962C8B-B14F-4D97-AF65-F5344CB8AC3E}">
        <p14:creationId xmlns:p14="http://schemas.microsoft.com/office/powerpoint/2010/main" val="79393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1BD21-4229-571D-39AE-ACE59C1E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D74B-E5F6-8E4E-17C3-C6AAE474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Background Radiation Context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657FE-87EE-04A2-49A5-FD126EB87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630496"/>
            <a:ext cx="11313221" cy="4569136"/>
          </a:xfrm>
        </p:spPr>
        <p:txBody>
          <a:bodyPr>
            <a:normAutofit/>
          </a:bodyPr>
          <a:lstStyle/>
          <a:p>
            <a:r>
              <a:rPr lang="en-US" sz="2400" dirty="0"/>
              <a:t>For the </a:t>
            </a:r>
            <a:r>
              <a:rPr lang="en-US" sz="2400" b="1" dirty="0"/>
              <a:t>average</a:t>
            </a:r>
            <a:r>
              <a:rPr lang="en-US" sz="2400" dirty="0"/>
              <a:t> individual ~50% of their annual dose is medical, and ~50% natural</a:t>
            </a:r>
          </a:p>
          <a:p>
            <a:r>
              <a:rPr lang="en-US" sz="2400" dirty="0"/>
              <a:t>For the Amish and </a:t>
            </a:r>
            <a:r>
              <a:rPr lang="en-US" sz="2400" i="1" dirty="0"/>
              <a:t>poor</a:t>
            </a:r>
            <a:r>
              <a:rPr lang="en-US" sz="2400" dirty="0"/>
              <a:t> its probably ~100%</a:t>
            </a:r>
          </a:p>
          <a:p>
            <a:r>
              <a:rPr lang="en-US" sz="2400" dirty="0"/>
              <a:t>Average annual dose for an American is quoted to be about 6.4 mSv (3.2 mSv natural, 3.2 mSv man-made)</a:t>
            </a:r>
          </a:p>
          <a:p>
            <a:r>
              <a:rPr lang="en-US" sz="2400" dirty="0"/>
              <a:t>Plurality of man-made is CTs (medically necessary and fruitful!)</a:t>
            </a:r>
          </a:p>
          <a:p>
            <a:r>
              <a:rPr lang="en-US" sz="2400" dirty="0"/>
              <a:t>Majority of Natural is Radon/Thoron (probably not as bad as we think)</a:t>
            </a:r>
          </a:p>
          <a:p>
            <a:r>
              <a:rPr lang="en-US" sz="2400" dirty="0"/>
              <a:t>Every hour of flying at cruising height adds 0.004 mSv</a:t>
            </a:r>
          </a:p>
          <a:p>
            <a:r>
              <a:rPr lang="en-US" sz="2400" dirty="0"/>
              <a:t>Flight from Detroit to Shanghai is then ~ 2% of </a:t>
            </a:r>
            <a:r>
              <a:rPr lang="en-US" sz="2400" i="1" dirty="0"/>
              <a:t>your</a:t>
            </a:r>
            <a:r>
              <a:rPr lang="en-US" sz="2400" dirty="0"/>
              <a:t> </a:t>
            </a:r>
            <a:r>
              <a:rPr lang="en-US" sz="2400" b="1" dirty="0"/>
              <a:t>annual dose</a:t>
            </a:r>
            <a:r>
              <a:rPr lang="en-US" sz="2400" dirty="0"/>
              <a:t> (0.06 mSv)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DAAB7F-8C32-9D10-3378-BE037BB8A733}"/>
              </a:ext>
            </a:extLst>
          </p:cNvPr>
          <p:cNvSpPr/>
          <p:nvPr/>
        </p:nvSpPr>
        <p:spPr>
          <a:xfrm>
            <a:off x="640078" y="2161596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4311B2-5DE9-C2E8-5030-D6E24A746B42}"/>
              </a:ext>
            </a:extLst>
          </p:cNvPr>
          <p:cNvSpPr/>
          <p:nvPr/>
        </p:nvSpPr>
        <p:spPr>
          <a:xfrm>
            <a:off x="640077" y="2925396"/>
            <a:ext cx="11192257" cy="774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040614-E75A-7FAF-4D2F-AB03D6376F61}"/>
              </a:ext>
            </a:extLst>
          </p:cNvPr>
          <p:cNvSpPr/>
          <p:nvPr/>
        </p:nvSpPr>
        <p:spPr>
          <a:xfrm>
            <a:off x="563878" y="3847135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5370B4-6ACF-0941-8A51-C2B1431829B6}"/>
              </a:ext>
            </a:extLst>
          </p:cNvPr>
          <p:cNvSpPr/>
          <p:nvPr/>
        </p:nvSpPr>
        <p:spPr>
          <a:xfrm>
            <a:off x="499870" y="4428624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0852FF-5028-970D-467D-F432D51C6C9D}"/>
              </a:ext>
            </a:extLst>
          </p:cNvPr>
          <p:cNvSpPr/>
          <p:nvPr/>
        </p:nvSpPr>
        <p:spPr>
          <a:xfrm>
            <a:off x="499869" y="4966494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63DD-7874-E402-631E-05BCC9729F02}"/>
              </a:ext>
            </a:extLst>
          </p:cNvPr>
          <p:cNvSpPr/>
          <p:nvPr/>
        </p:nvSpPr>
        <p:spPr>
          <a:xfrm>
            <a:off x="630456" y="5504364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7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CE2206-D061-AF9A-82BB-D01043AF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45D9-B1B3-6992-4A6D-29F155B9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ALARA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137D-75EB-06DC-6544-60C565716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r>
              <a:rPr lang="en-US" sz="2400" dirty="0"/>
              <a:t>AS LOW AS REASONABLY ACHEIVABLE</a:t>
            </a:r>
          </a:p>
          <a:p>
            <a:r>
              <a:rPr lang="en-US" sz="2400" dirty="0"/>
              <a:t>This concept is ever-present, every radiation worker in every step of the process keeps this principle in mind</a:t>
            </a:r>
          </a:p>
          <a:p>
            <a:r>
              <a:rPr lang="en-US" sz="2400" dirty="0"/>
              <a:t>Keep dose low, keep people safe, keep expectations reasonable so that people actually follow the rules!</a:t>
            </a:r>
          </a:p>
          <a:p>
            <a:r>
              <a:rPr lang="en-US" sz="2400" dirty="0"/>
              <a:t>Vast majority of rad. workers’ dose is &lt;10% of the limit, we do a great job!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EB2DE6-4446-FE20-B4A7-7802FA8EE388}"/>
              </a:ext>
            </a:extLst>
          </p:cNvPr>
          <p:cNvSpPr/>
          <p:nvPr/>
        </p:nvSpPr>
        <p:spPr>
          <a:xfrm>
            <a:off x="650535" y="2374032"/>
            <a:ext cx="11192257" cy="951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AC9F2-C681-93A9-2B08-30A637154B8E}"/>
              </a:ext>
            </a:extLst>
          </p:cNvPr>
          <p:cNvSpPr/>
          <p:nvPr/>
        </p:nvSpPr>
        <p:spPr>
          <a:xfrm>
            <a:off x="489415" y="3377295"/>
            <a:ext cx="11192257" cy="1045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4D988C-3EAC-0C52-8177-82EB9CB7F4D8}"/>
              </a:ext>
            </a:extLst>
          </p:cNvPr>
          <p:cNvSpPr/>
          <p:nvPr/>
        </p:nvSpPr>
        <p:spPr>
          <a:xfrm>
            <a:off x="489414" y="4474575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8AFED-86F4-A0FD-D93A-51E219DC7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ABA5-368F-7869-45E9-265AA80A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Dose Reduction Techniques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DFE314-F29F-A6E8-47B1-3F10381DB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0150869"/>
              </p:ext>
            </p:extLst>
          </p:nvPr>
        </p:nvGraphicFramePr>
        <p:xfrm>
          <a:off x="640080" y="1755648"/>
          <a:ext cx="10890928" cy="444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875694-8564-ECF4-48BD-36196D78B077}"/>
              </a:ext>
            </a:extLst>
          </p:cNvPr>
          <p:cNvSpPr/>
          <p:nvPr/>
        </p:nvSpPr>
        <p:spPr>
          <a:xfrm>
            <a:off x="397164" y="4203284"/>
            <a:ext cx="3482109" cy="1384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C1759B-7CBA-8DEA-4AF1-214D2E9F9CE6}"/>
              </a:ext>
            </a:extLst>
          </p:cNvPr>
          <p:cNvSpPr/>
          <p:nvPr/>
        </p:nvSpPr>
        <p:spPr>
          <a:xfrm>
            <a:off x="4122189" y="4137890"/>
            <a:ext cx="3691775" cy="1699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28E84F-3AC2-991F-8645-F931D543AAEB}"/>
              </a:ext>
            </a:extLst>
          </p:cNvPr>
          <p:cNvSpPr/>
          <p:nvPr/>
        </p:nvSpPr>
        <p:spPr>
          <a:xfrm>
            <a:off x="8238836" y="4203284"/>
            <a:ext cx="3214255" cy="89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1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4A56C0-ACE4-9B72-61B8-83D0455C8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6C5B-97EA-6342-B729-76B02D1D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45AA-2241-D926-ACE3-1B979389E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598B5-9C9A-F027-C731-FDCFC2FE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7" y="-785"/>
            <a:ext cx="9110949" cy="68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23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A88750-173A-AB2C-FF12-5768AB7D1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A5C9-145B-EDA3-4C3E-AAD530126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Importance of Distance as Radiation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8F2E7-73AB-0099-9564-F36760A37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r>
              <a:rPr lang="en-US" sz="2400" dirty="0"/>
              <a:t>Extremely effective and more importantly cheap!</a:t>
            </a:r>
          </a:p>
          <a:p>
            <a:r>
              <a:rPr lang="en-US" sz="2400" dirty="0"/>
              <a:t>Just one step back can “reduce exposure by a factor of 4”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E09FB-0C83-96E0-BC9E-264312C51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34" y="3463156"/>
            <a:ext cx="9947330" cy="27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2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C4300-4CAB-1F6A-1DEE-54FD261ED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FAF8-7E48-8EC4-29E8-214ADB50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00268-2BAC-2AB4-88A4-76F8F582A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2A675-BA69-C086-AE81-DE677B9C4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527" y="0"/>
            <a:ext cx="9166034" cy="686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9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EC902-CADE-831C-2FFA-CF7844F1F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3A5F0-3075-8AB3-CB72-C902243B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Shielding as a Protective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E84B-310B-FB92-811A-883742FC2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Types of personal shields:</a:t>
            </a:r>
          </a:p>
          <a:p>
            <a:pPr lvl="1"/>
            <a:r>
              <a:rPr lang="en-US" sz="2200" dirty="0"/>
              <a:t>Lead Aprons</a:t>
            </a:r>
          </a:p>
          <a:p>
            <a:pPr lvl="1"/>
            <a:r>
              <a:rPr lang="en-US" sz="2200" dirty="0"/>
              <a:t>Thyroid Shields</a:t>
            </a:r>
          </a:p>
          <a:p>
            <a:pPr lvl="1"/>
            <a:r>
              <a:rPr lang="en-US" sz="2200" dirty="0"/>
              <a:t>Leaded Eye Wear</a:t>
            </a:r>
          </a:p>
          <a:p>
            <a:pPr lvl="1"/>
            <a:r>
              <a:rPr lang="en-US" sz="2200" dirty="0"/>
              <a:t>Leaded Gloves</a:t>
            </a:r>
          </a:p>
          <a:p>
            <a:r>
              <a:rPr lang="en-US" sz="2400" dirty="0"/>
              <a:t>Leaded materials have a “lead equivalent” (0.5 mm is standard)</a:t>
            </a:r>
          </a:p>
          <a:p>
            <a:r>
              <a:rPr lang="en-US" sz="2400" dirty="0"/>
              <a:t>Lead is awesome for betas and low energy (scatter/diagnostic) photons</a:t>
            </a:r>
          </a:p>
          <a:p>
            <a:r>
              <a:rPr lang="en-US" sz="2400" dirty="0"/>
              <a:t>Lead is nearly useless for high-energy photons:</a:t>
            </a:r>
          </a:p>
          <a:p>
            <a:pPr lvl="1"/>
            <a:r>
              <a:rPr lang="en-US" sz="2200" dirty="0"/>
              <a:t>100 keV Transmission = 4.3%</a:t>
            </a:r>
          </a:p>
          <a:p>
            <a:pPr lvl="1"/>
            <a:r>
              <a:rPr lang="en-US" sz="2200" dirty="0"/>
              <a:t>511 keV Transmission = 91%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FFDA43-BA5B-E9C0-300A-317F15400D44}"/>
              </a:ext>
            </a:extLst>
          </p:cNvPr>
          <p:cNvSpPr/>
          <p:nvPr/>
        </p:nvSpPr>
        <p:spPr>
          <a:xfrm>
            <a:off x="640078" y="2161595"/>
            <a:ext cx="11192257" cy="1717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55B818-ED00-E514-17C6-0970DF31245E}"/>
              </a:ext>
            </a:extLst>
          </p:cNvPr>
          <p:cNvSpPr/>
          <p:nvPr/>
        </p:nvSpPr>
        <p:spPr>
          <a:xfrm>
            <a:off x="640077" y="3879272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AD7398-6D5E-051A-BED5-8467D16AC1B9}"/>
              </a:ext>
            </a:extLst>
          </p:cNvPr>
          <p:cNvSpPr/>
          <p:nvPr/>
        </p:nvSpPr>
        <p:spPr>
          <a:xfrm>
            <a:off x="660992" y="4410372"/>
            <a:ext cx="11192257" cy="30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41A62-395D-FBD3-DD4E-468DC6085608}"/>
              </a:ext>
            </a:extLst>
          </p:cNvPr>
          <p:cNvSpPr/>
          <p:nvPr/>
        </p:nvSpPr>
        <p:spPr>
          <a:xfrm>
            <a:off x="499870" y="4967791"/>
            <a:ext cx="11192257" cy="1312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9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B22318-6A15-B7A3-1CCC-5122C388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56DA-0DBD-20AB-FA5A-6A3A34FDB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When Lead Aprons are Less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34F7-733E-C979-B7A8-F906EDB1B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r>
              <a:rPr lang="en-US" sz="2400" dirty="0"/>
              <a:t>Medium to high energy photons are barely protected against</a:t>
            </a:r>
          </a:p>
          <a:p>
            <a:pPr lvl="1"/>
            <a:r>
              <a:rPr lang="en-US" sz="2200" dirty="0"/>
              <a:t>Tc-99m</a:t>
            </a:r>
          </a:p>
          <a:p>
            <a:pPr lvl="1"/>
            <a:r>
              <a:rPr lang="en-US" sz="2200" dirty="0"/>
              <a:t>I-131</a:t>
            </a:r>
          </a:p>
          <a:p>
            <a:pPr lvl="1"/>
            <a:r>
              <a:rPr lang="en-US" sz="2200" dirty="0"/>
              <a:t>Positron Emitters like F-18</a:t>
            </a:r>
          </a:p>
          <a:p>
            <a:r>
              <a:rPr lang="en-US" sz="2400" dirty="0"/>
              <a:t>Those aprons are </a:t>
            </a:r>
            <a:r>
              <a:rPr lang="en-US" sz="2400" b="1" dirty="0"/>
              <a:t>heavy</a:t>
            </a:r>
            <a:r>
              <a:rPr lang="en-US" sz="2400" dirty="0"/>
              <a:t>! It really takes a toll on your body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72477B-0B7A-A1A1-C46F-056F29790C3D}"/>
              </a:ext>
            </a:extLst>
          </p:cNvPr>
          <p:cNvSpPr/>
          <p:nvPr/>
        </p:nvSpPr>
        <p:spPr>
          <a:xfrm>
            <a:off x="741678" y="2374032"/>
            <a:ext cx="11192257" cy="1440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18BEF-4486-614C-B80C-E8D382930130}"/>
              </a:ext>
            </a:extLst>
          </p:cNvPr>
          <p:cNvSpPr/>
          <p:nvPr/>
        </p:nvSpPr>
        <p:spPr>
          <a:xfrm>
            <a:off x="741677" y="3814617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7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CDD86-3310-3789-64D3-4C2BB8DDD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5328-D9C1-8052-C906-1B1EB658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X-Ray Shielding Guidelines (NCRP)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135CA-DAF9-3E93-54EB-F03532BAD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r>
              <a:rPr lang="en-US" sz="2400" dirty="0"/>
              <a:t>NCRP Report No. 147</a:t>
            </a:r>
            <a:r>
              <a:rPr lang="en-US" sz="2200" dirty="0"/>
              <a:t>: Structural Shielding Design for Medical X-Ray Imaging Facilities</a:t>
            </a:r>
          </a:p>
          <a:p>
            <a:r>
              <a:rPr lang="en-US" sz="2200" dirty="0"/>
              <a:t>NCRP Report No. 151: Structural Shielding Design and Evaluation for Megavoltage X and Gamma ray Radiotherapy Facilities</a:t>
            </a:r>
          </a:p>
          <a:p>
            <a:r>
              <a:rPr lang="en-US" sz="2200" dirty="0"/>
              <a:t>Physicists use the above to calculate how much shielding we need to keep everyone within spec. (limits and ALARA guidelines too!)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56ABC0-8F18-9067-58EB-DBC08EA182DA}"/>
              </a:ext>
            </a:extLst>
          </p:cNvPr>
          <p:cNvSpPr/>
          <p:nvPr/>
        </p:nvSpPr>
        <p:spPr>
          <a:xfrm>
            <a:off x="660992" y="2660359"/>
            <a:ext cx="11192257" cy="1024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413D7B-58BE-D35A-07DE-83E4C11EA9EF}"/>
              </a:ext>
            </a:extLst>
          </p:cNvPr>
          <p:cNvSpPr/>
          <p:nvPr/>
        </p:nvSpPr>
        <p:spPr>
          <a:xfrm>
            <a:off x="660992" y="3694550"/>
            <a:ext cx="11192257" cy="1088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4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6BAE35-C214-3B15-A477-CDCC750B9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5A29-3A88-3C46-DC6F-44122865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X-Ray Shielding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A092-4E0D-51F9-9D1A-32D9E1913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r>
              <a:rPr lang="en-US" sz="2400" dirty="0"/>
              <a:t>We protect against the following three sources of radiation (descending importance):</a:t>
            </a:r>
          </a:p>
          <a:p>
            <a:pPr lvl="1"/>
            <a:r>
              <a:rPr lang="en-US" sz="2200" dirty="0"/>
              <a:t>Primary Radiation (the beam)</a:t>
            </a:r>
          </a:p>
          <a:p>
            <a:pPr lvl="1"/>
            <a:r>
              <a:rPr lang="en-US" sz="2200" dirty="0"/>
              <a:t>Scattered Radiation (mostly the patient)</a:t>
            </a:r>
          </a:p>
          <a:p>
            <a:pPr lvl="1"/>
            <a:r>
              <a:rPr lang="en-US" sz="2200" dirty="0"/>
              <a:t>Leakage (from the tube and housing)</a:t>
            </a:r>
          </a:p>
          <a:p>
            <a:r>
              <a:rPr lang="en-US" sz="2400" dirty="0"/>
              <a:t>Shielding is done </a:t>
            </a:r>
            <a:r>
              <a:rPr lang="en-US" sz="2400" b="1" dirty="0"/>
              <a:t>in context</a:t>
            </a:r>
            <a:r>
              <a:rPr lang="en-US" sz="2400" dirty="0"/>
              <a:t> with surrounding rooms, even the outdoors!</a:t>
            </a:r>
          </a:p>
          <a:p>
            <a:pPr lvl="1"/>
            <a:r>
              <a:rPr lang="en-US" sz="2200" dirty="0"/>
              <a:t>Toilets require less shielding than offices</a:t>
            </a:r>
          </a:p>
          <a:p>
            <a:pPr lvl="1"/>
            <a:r>
              <a:rPr lang="en-US" sz="2200" dirty="0"/>
              <a:t>Is there a car park nearby?</a:t>
            </a:r>
          </a:p>
          <a:p>
            <a:pPr lvl="1"/>
            <a:r>
              <a:rPr lang="en-US" sz="2200" dirty="0"/>
              <a:t>Do not put your linac above the maternity ward…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14CD40-C7BE-773C-CC4D-B4E97DBADC63}"/>
              </a:ext>
            </a:extLst>
          </p:cNvPr>
          <p:cNvSpPr/>
          <p:nvPr/>
        </p:nvSpPr>
        <p:spPr>
          <a:xfrm>
            <a:off x="640078" y="2613890"/>
            <a:ext cx="11192257" cy="526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5C8CC3-0195-B9B6-D37B-43825B0C5CA2}"/>
              </a:ext>
            </a:extLst>
          </p:cNvPr>
          <p:cNvSpPr/>
          <p:nvPr/>
        </p:nvSpPr>
        <p:spPr>
          <a:xfrm>
            <a:off x="660992" y="3288432"/>
            <a:ext cx="11192257" cy="276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D2B56-E01F-C11A-F1C9-E102A9545E94}"/>
              </a:ext>
            </a:extLst>
          </p:cNvPr>
          <p:cNvSpPr/>
          <p:nvPr/>
        </p:nvSpPr>
        <p:spPr>
          <a:xfrm>
            <a:off x="670228" y="3736118"/>
            <a:ext cx="11192257" cy="383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FEA75-EAB8-CD4A-AF34-F96F59AB1F7A}"/>
              </a:ext>
            </a:extLst>
          </p:cNvPr>
          <p:cNvSpPr/>
          <p:nvPr/>
        </p:nvSpPr>
        <p:spPr>
          <a:xfrm>
            <a:off x="741678" y="4290300"/>
            <a:ext cx="11192257" cy="300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E72D20-C3D4-B16B-0265-A1AF79A5F85E}"/>
              </a:ext>
            </a:extLst>
          </p:cNvPr>
          <p:cNvSpPr/>
          <p:nvPr/>
        </p:nvSpPr>
        <p:spPr>
          <a:xfrm>
            <a:off x="741678" y="4761354"/>
            <a:ext cx="11192257" cy="926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6753B5-A60B-EACB-6A2E-FFCF580FB23E}"/>
              </a:ext>
            </a:extLst>
          </p:cNvPr>
          <p:cNvSpPr/>
          <p:nvPr/>
        </p:nvSpPr>
        <p:spPr>
          <a:xfrm>
            <a:off x="499870" y="5687753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9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ECEE3-A763-DFD6-2B8E-62341D59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1A58-5E9A-6389-F7F5-680D9D19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Primary Beam Shielding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5AB1-55FF-44F3-E26B-B5CE9003E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For radiography AND Linacs we need to know the following:</a:t>
            </a:r>
          </a:p>
          <a:p>
            <a:pPr lvl="1"/>
            <a:r>
              <a:rPr lang="en-US" sz="2200" b="1" dirty="0"/>
              <a:t>Workload (W)</a:t>
            </a:r>
            <a:r>
              <a:rPr lang="en-US" sz="2200" dirty="0"/>
              <a:t>: Average use per week in mA minutes for X-Ray</a:t>
            </a:r>
          </a:p>
          <a:p>
            <a:pPr lvl="2"/>
            <a:r>
              <a:rPr lang="en-US" sz="2000" dirty="0"/>
              <a:t>Average beam-on time per week, accounting for </a:t>
            </a:r>
            <a:r>
              <a:rPr lang="en-US" sz="2000" dirty="0" err="1"/>
              <a:t>kVp</a:t>
            </a:r>
            <a:r>
              <a:rPr lang="en-US" sz="2000" dirty="0"/>
              <a:t> and </a:t>
            </a:r>
            <a:r>
              <a:rPr lang="en-US" sz="2000" dirty="0" err="1"/>
              <a:t>mAs</a:t>
            </a:r>
            <a:endParaRPr lang="en-US" sz="2000" dirty="0"/>
          </a:p>
          <a:p>
            <a:pPr lvl="1"/>
            <a:r>
              <a:rPr lang="en-US" sz="2200" b="1" dirty="0"/>
              <a:t>Use Factor (U)</a:t>
            </a:r>
            <a:r>
              <a:rPr lang="en-US" sz="2200" dirty="0"/>
              <a:t>: Fraction of the time that the beam is pointed at this barrier</a:t>
            </a:r>
          </a:p>
          <a:p>
            <a:pPr lvl="1"/>
            <a:r>
              <a:rPr lang="en-US" sz="2200" b="1" dirty="0"/>
              <a:t>Occupancy Factor (T)</a:t>
            </a:r>
            <a:r>
              <a:rPr lang="en-US" sz="2200" dirty="0"/>
              <a:t>: Fraction of the time where people are in the area to be protected when the beam is on</a:t>
            </a:r>
          </a:p>
          <a:p>
            <a:pPr lvl="1"/>
            <a:r>
              <a:rPr lang="en-US" sz="2200" b="1" dirty="0"/>
              <a:t>Maximum Permissible Exposure (P)</a:t>
            </a:r>
            <a:r>
              <a:rPr lang="en-US" sz="2200" dirty="0"/>
              <a:t>: 10% of the regulation limits for ALARA in mSv/</a:t>
            </a:r>
            <a:r>
              <a:rPr lang="en-US" sz="2200" dirty="0" err="1"/>
              <a:t>wk</a:t>
            </a:r>
            <a:endParaRPr lang="en-US" sz="2200" dirty="0"/>
          </a:p>
          <a:p>
            <a:pPr lvl="2"/>
            <a:r>
              <a:rPr lang="en-US" sz="2000" b="1" dirty="0"/>
              <a:t>Occupational: 0.1 mSv/</a:t>
            </a:r>
            <a:r>
              <a:rPr lang="en-US" sz="2000" b="1" dirty="0" err="1"/>
              <a:t>wk</a:t>
            </a:r>
            <a:r>
              <a:rPr lang="en-US" sz="2000" dirty="0"/>
              <a:t> (50 mSv/yr * 10% = 5 mSv/yr * 1 yr/50 </a:t>
            </a:r>
            <a:r>
              <a:rPr lang="en-US" sz="2000" dirty="0" err="1"/>
              <a:t>wk</a:t>
            </a:r>
            <a:r>
              <a:rPr lang="en-US" sz="2000" dirty="0"/>
              <a:t> = 0.1 mSv/</a:t>
            </a:r>
            <a:r>
              <a:rPr lang="en-US" sz="2000" dirty="0" err="1"/>
              <a:t>wk</a:t>
            </a:r>
            <a:r>
              <a:rPr lang="en-US" sz="2000" dirty="0"/>
              <a:t>)</a:t>
            </a:r>
          </a:p>
          <a:p>
            <a:pPr lvl="2"/>
            <a:r>
              <a:rPr lang="en-US" sz="2000" b="1" dirty="0"/>
              <a:t>General Public: 0.02 mSv/</a:t>
            </a:r>
            <a:r>
              <a:rPr lang="en-US" sz="2000" b="1" dirty="0" err="1"/>
              <a:t>wk</a:t>
            </a:r>
            <a:r>
              <a:rPr lang="en-US" sz="2000" dirty="0"/>
              <a:t> (1 mSv/yr * 1 yr/50 </a:t>
            </a:r>
            <a:r>
              <a:rPr lang="en-US" sz="2000" dirty="0" err="1"/>
              <a:t>wk</a:t>
            </a:r>
            <a:r>
              <a:rPr lang="en-US" sz="2000" dirty="0"/>
              <a:t> = 0.02 mSv/</a:t>
            </a:r>
            <a:r>
              <a:rPr lang="en-US" sz="2000" dirty="0" err="1"/>
              <a:t>wk</a:t>
            </a:r>
            <a:r>
              <a:rPr lang="en-US" sz="20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0A1F1-3EB0-E471-F8F6-8017C4B9176B}"/>
              </a:ext>
            </a:extLst>
          </p:cNvPr>
          <p:cNvSpPr/>
          <p:nvPr/>
        </p:nvSpPr>
        <p:spPr>
          <a:xfrm>
            <a:off x="917169" y="2207778"/>
            <a:ext cx="11192257" cy="849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5BCF6-3482-51E2-EB0C-15F6350462B6}"/>
              </a:ext>
            </a:extLst>
          </p:cNvPr>
          <p:cNvSpPr/>
          <p:nvPr/>
        </p:nvSpPr>
        <p:spPr>
          <a:xfrm>
            <a:off x="843278" y="3145910"/>
            <a:ext cx="11192257" cy="363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E2D63-4EE3-CCA4-FAB2-E5F7A162371E}"/>
              </a:ext>
            </a:extLst>
          </p:cNvPr>
          <p:cNvSpPr/>
          <p:nvPr/>
        </p:nvSpPr>
        <p:spPr>
          <a:xfrm>
            <a:off x="843277" y="3588335"/>
            <a:ext cx="11192257" cy="706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87FD8F-0A9F-B034-592F-0B0BC06E64C0}"/>
              </a:ext>
            </a:extLst>
          </p:cNvPr>
          <p:cNvSpPr/>
          <p:nvPr/>
        </p:nvSpPr>
        <p:spPr>
          <a:xfrm>
            <a:off x="843276" y="4373877"/>
            <a:ext cx="11192257" cy="706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C8C874-E699-D789-3C79-CD37CF42988F}"/>
              </a:ext>
            </a:extLst>
          </p:cNvPr>
          <p:cNvSpPr/>
          <p:nvPr/>
        </p:nvSpPr>
        <p:spPr>
          <a:xfrm>
            <a:off x="843276" y="5159418"/>
            <a:ext cx="11192257" cy="373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062C3F-5D92-514A-25C3-CAF02A3A9A60}"/>
              </a:ext>
            </a:extLst>
          </p:cNvPr>
          <p:cNvSpPr/>
          <p:nvPr/>
        </p:nvSpPr>
        <p:spPr>
          <a:xfrm>
            <a:off x="999743" y="5532582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6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564DFF-A7B1-A794-010E-58AD5DAC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7A21-BC94-C09E-9E17-715410A3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E344-CBA3-FD39-CA0F-037BAC3B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Content Placeholder 4" descr="A diagram of a medical exposure&#10;&#10;AI-generated content may be incorrect.">
            <a:extLst>
              <a:ext uri="{FF2B5EF4-FFF2-40B4-BE49-F238E27FC236}">
                <a16:creationId xmlns:a16="http://schemas.microsoft.com/office/drawing/2014/main" id="{EB87D613-B874-0658-CAB0-B1E80BECF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93" y="0"/>
            <a:ext cx="9821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0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EDCE8-0644-A955-5A07-47E4EC37E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9EEC-B986-4162-6D99-5E23EE81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r>
              <a:rPr lang="en-US" dirty="0"/>
              <a:t>Controlled Area </a:t>
            </a:r>
            <a:r>
              <a:rPr lang="en-US" dirty="0" err="1"/>
              <a:t>Classifaction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230E9-735E-539C-4743-B24A6D9A4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r>
              <a:rPr lang="en-US" sz="2400" dirty="0"/>
              <a:t>Controlled Area:</a:t>
            </a:r>
          </a:p>
          <a:p>
            <a:pPr lvl="1"/>
            <a:r>
              <a:rPr lang="en-US" sz="2200" dirty="0"/>
              <a:t>Area in which exposure of persons to radiation is under the </a:t>
            </a:r>
            <a:r>
              <a:rPr lang="en-US" sz="2200" b="1" dirty="0"/>
              <a:t>supervision of the RSO </a:t>
            </a:r>
            <a:r>
              <a:rPr lang="en-US" sz="2200" dirty="0"/>
              <a:t>(control of access, occupancy, and working conditions)</a:t>
            </a:r>
          </a:p>
          <a:p>
            <a:pPr lvl="1"/>
            <a:r>
              <a:rPr lang="en-US" sz="2200" dirty="0"/>
              <a:t>Used for </a:t>
            </a:r>
            <a:r>
              <a:rPr lang="en-US" sz="2200" b="1" dirty="0"/>
              <a:t>Occupational Limits</a:t>
            </a:r>
            <a:endParaRPr lang="en-US" sz="2200" dirty="0"/>
          </a:p>
          <a:p>
            <a:r>
              <a:rPr lang="en-US" sz="2400" dirty="0"/>
              <a:t>Uncontrolled Area:</a:t>
            </a:r>
          </a:p>
          <a:p>
            <a:pPr lvl="1"/>
            <a:r>
              <a:rPr lang="en-US" sz="2200" dirty="0"/>
              <a:t>Areas not directly related to the use of radioactive sources (</a:t>
            </a:r>
            <a:r>
              <a:rPr lang="en-US" sz="2200" b="1" dirty="0"/>
              <a:t>no control of access to area</a:t>
            </a:r>
            <a:r>
              <a:rPr lang="en-US" sz="2200" dirty="0"/>
              <a:t>; general public and other department personnel allowed)</a:t>
            </a:r>
          </a:p>
          <a:p>
            <a:pPr lvl="1"/>
            <a:r>
              <a:rPr lang="en-US" sz="2200" dirty="0"/>
              <a:t>Use the “Grandma Test”</a:t>
            </a:r>
          </a:p>
          <a:p>
            <a:pPr lvl="1"/>
            <a:r>
              <a:rPr lang="en-US" sz="2200" dirty="0"/>
              <a:t>Used for </a:t>
            </a:r>
            <a:r>
              <a:rPr lang="en-US" sz="2200" b="1" dirty="0"/>
              <a:t>General Public Limits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67C98-E655-19FE-5207-7683E8C4FC26}"/>
              </a:ext>
            </a:extLst>
          </p:cNvPr>
          <p:cNvSpPr/>
          <p:nvPr/>
        </p:nvSpPr>
        <p:spPr>
          <a:xfrm>
            <a:off x="640080" y="2286748"/>
            <a:ext cx="11192257" cy="1361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5DFFD-1F3D-C0C1-793C-1B56B0FB4526}"/>
              </a:ext>
            </a:extLst>
          </p:cNvPr>
          <p:cNvSpPr/>
          <p:nvPr/>
        </p:nvSpPr>
        <p:spPr>
          <a:xfrm>
            <a:off x="629624" y="3694550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EB72A6-90EB-C817-4E1A-859E0207EB38}"/>
              </a:ext>
            </a:extLst>
          </p:cNvPr>
          <p:cNvSpPr/>
          <p:nvPr/>
        </p:nvSpPr>
        <p:spPr>
          <a:xfrm>
            <a:off x="889460" y="4260730"/>
            <a:ext cx="11192257" cy="1844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5E458D-0B95-8081-5CDA-6E4F6958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D666-55EC-860D-94D3-E9A7C4C5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ED3AA-1DAF-EB50-6961-D81D24406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81694-DFFA-818C-27CB-B0AACA3E2B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4" t="2270" r="2305" b="3924"/>
          <a:stretch>
            <a:fillRect/>
          </a:stretch>
        </p:blipFill>
        <p:spPr>
          <a:xfrm>
            <a:off x="1504429" y="64486"/>
            <a:ext cx="9183142" cy="67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02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2D05C-DDB6-D95E-2A7E-9B2F1C1F6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0AD4-5474-C39E-0196-8CFD402D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55519-7D49-AAA2-B39D-B51C44974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38F7B-AA45-168B-0EB5-DF2992A7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42" y="41718"/>
            <a:ext cx="7478485" cy="68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0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E0E06-56DA-A0A8-EAF3-F232E502D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DC55-B194-8AC7-0FCE-A43B12DAD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940F-01FF-AF63-DAF9-E155BA55A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E446F-025F-D1D3-9CD6-052AC49A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14" y="1"/>
            <a:ext cx="915285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30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E4DDA-44AC-6C35-99C3-67EF199B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49A4-876A-2788-7C59-B184270BA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F1827-C8D8-BC07-3082-1C5651B3F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8EF49-AD2B-C258-1A4F-FE7AC6F4C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54" y="0"/>
            <a:ext cx="917957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0D138E-A847-A381-5342-9E597F2DA4FD}"/>
              </a:ext>
            </a:extLst>
          </p:cNvPr>
          <p:cNvSpPr/>
          <p:nvPr/>
        </p:nvSpPr>
        <p:spPr>
          <a:xfrm>
            <a:off x="660992" y="2688068"/>
            <a:ext cx="11192257" cy="2188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D21A8-E93C-5A41-DF0C-708841D7BF2B}"/>
              </a:ext>
            </a:extLst>
          </p:cNvPr>
          <p:cNvSpPr/>
          <p:nvPr/>
        </p:nvSpPr>
        <p:spPr>
          <a:xfrm>
            <a:off x="1120369" y="4972035"/>
            <a:ext cx="11192257" cy="1613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47CDE-6A19-D224-5144-C0BCC7F03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8881-4908-96A6-371D-FA3B19C7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138FF-352A-E716-6A1D-73C545D1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22D12-5B16-1DDE-B725-CDB0D3D2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68" y="42970"/>
            <a:ext cx="9055864" cy="67720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D3EE10-8030-FC9E-9F20-30995E1C3F82}"/>
              </a:ext>
            </a:extLst>
          </p:cNvPr>
          <p:cNvSpPr/>
          <p:nvPr/>
        </p:nvSpPr>
        <p:spPr>
          <a:xfrm>
            <a:off x="640080" y="2743487"/>
            <a:ext cx="11192257" cy="1097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5FB24F-E88F-7273-3D25-D3858D0BD3C8}"/>
              </a:ext>
            </a:extLst>
          </p:cNvPr>
          <p:cNvSpPr/>
          <p:nvPr/>
        </p:nvSpPr>
        <p:spPr>
          <a:xfrm>
            <a:off x="834041" y="3977639"/>
            <a:ext cx="11192257" cy="1675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0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1EF4B-05AC-47ED-0444-2A158BA5D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5683-1480-5777-1EFC-1E4CDD64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0A3B-CF96-B474-01A3-D9F0727BD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7D50E-EC69-9048-B357-7112B429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25" y="0"/>
            <a:ext cx="9158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F6A0D-8176-8000-C1EA-1F1376A7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CFF7-1899-6CBB-02B1-A271EA34E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F67ED-C897-EB97-FB40-5A9497485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23C4-26A7-AB2C-1EDC-79718BBA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8" y="0"/>
            <a:ext cx="9114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39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B838DA-E215-9E6C-5136-1F3137E08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24CF-255C-DCD0-3E09-E04D0383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5673-7BE7-8D50-BA11-AC6250178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567BB-1B38-E4E3-B0D3-46E9CA9B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680" y="0"/>
            <a:ext cx="921264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B7F8AC-9B7E-5616-62C6-0BE564E6DCA8}"/>
              </a:ext>
            </a:extLst>
          </p:cNvPr>
          <p:cNvSpPr/>
          <p:nvPr/>
        </p:nvSpPr>
        <p:spPr>
          <a:xfrm>
            <a:off x="999743" y="5102353"/>
            <a:ext cx="11192257" cy="1621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39F84-B5A2-07F2-EF7C-913267622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511D-A3B1-13EE-EA4C-FC789A9E8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B021A-8284-CF40-6DED-4B3525DA1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A8F8D-C25B-CD07-89BF-4229F2D3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00" y="16261"/>
            <a:ext cx="9106600" cy="68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A2D656-8125-4919-2A0D-6A9B8B26C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7EE6-0163-6208-6D0A-9654B642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A medical chart with text&#10;&#10;AI-generated content may be incorrect.">
            <a:extLst>
              <a:ext uri="{FF2B5EF4-FFF2-40B4-BE49-F238E27FC236}">
                <a16:creationId xmlns:a16="http://schemas.microsoft.com/office/drawing/2014/main" id="{4BAE1EBD-1F37-4F8F-44B5-341EF6647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96" y="8393"/>
            <a:ext cx="9132808" cy="6849607"/>
          </a:xfrm>
        </p:spPr>
      </p:pic>
    </p:spTree>
    <p:extLst>
      <p:ext uri="{BB962C8B-B14F-4D97-AF65-F5344CB8AC3E}">
        <p14:creationId xmlns:p14="http://schemas.microsoft.com/office/powerpoint/2010/main" val="2078386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A08A8-46F1-1136-1238-709DD32B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23FE-4550-D54E-5D54-5F57C64AC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030F2-AC76-EB0E-4F2F-595D3F9DB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7EBAF-841D-18CC-527B-AEDF6D53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9" y="-4292"/>
            <a:ext cx="9571341" cy="68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26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E80936-BE28-3B97-4A42-20AA4675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3500-1488-D938-D66C-C4333382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F945-98D3-D255-9DA8-27133DC0D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0B9E6-DEBD-EEC7-2EE6-1DCDD719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28" y="4753"/>
            <a:ext cx="9179743" cy="68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10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B73D7-407B-395F-B949-BA5C294B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84CF-EC3E-E2E6-F190-63750F82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3736-3E4E-E2CD-E031-D95269448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A9680-778E-4D42-E70B-A059B26DB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92" y="0"/>
            <a:ext cx="918561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21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70B508-2EE6-3365-1869-53696136F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C5D7-328F-7F26-DD5D-886309DC0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123F5-59B8-D2C5-87B8-5B94249A3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55648"/>
            <a:ext cx="10890928" cy="444398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6686C-8EA4-8CA2-13EB-B6C5BCCC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92" y="0"/>
            <a:ext cx="911741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59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ACE4715-4D33-4611-961A-9DA2AD851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274638"/>
            <a:ext cx="8586787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of Sources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D705A61-A727-4967-B4F2-81DA190F6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3" y="1360488"/>
            <a:ext cx="8736012" cy="3922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dirty="0"/>
              <a:t>Critical homeland security mandate</a:t>
            </a:r>
          </a:p>
          <a:p>
            <a:pPr lvl="1">
              <a:defRPr/>
            </a:pPr>
            <a:r>
              <a:rPr lang="en-US" dirty="0"/>
              <a:t>Remember this radioactivity can be used as a weapon in the wrong hands</a:t>
            </a:r>
          </a:p>
          <a:p>
            <a:pPr>
              <a:defRPr/>
            </a:pPr>
            <a:r>
              <a:rPr lang="en-US" dirty="0"/>
              <a:t>Never leave radioactive materials unattended</a:t>
            </a:r>
            <a:endParaRPr lang="en-US" altLang="en-US" kern="0" dirty="0"/>
          </a:p>
          <a:p>
            <a:pPr>
              <a:defRPr/>
            </a:pPr>
            <a:r>
              <a:rPr lang="en-US" dirty="0"/>
              <a:t>Doors must be locked when sources are not under the staff control</a:t>
            </a:r>
          </a:p>
          <a:p>
            <a:pPr lvl="1">
              <a:defRPr/>
            </a:pPr>
            <a:r>
              <a:rPr lang="en-US" i="1" dirty="0"/>
              <a:t>don’t leave the key in the lock</a:t>
            </a:r>
          </a:p>
          <a:p>
            <a:pPr lvl="1">
              <a:defRPr/>
            </a:pPr>
            <a:r>
              <a:rPr lang="en-US" i="1" dirty="0"/>
              <a:t>do not give out combinations</a:t>
            </a:r>
          </a:p>
          <a:p>
            <a:pPr>
              <a:defRPr/>
            </a:pPr>
            <a:r>
              <a:rPr lang="en-US" dirty="0"/>
              <a:t>Any unauthorized individual must be escorted from controlled areas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3E52C2-9607-DC11-4FD6-72A4A6916340}"/>
              </a:ext>
            </a:extLst>
          </p:cNvPr>
          <p:cNvSpPr/>
          <p:nvPr/>
        </p:nvSpPr>
        <p:spPr>
          <a:xfrm>
            <a:off x="695496" y="2862820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ED8C9-BB31-FC58-BA3B-26DE26DE8596}"/>
              </a:ext>
            </a:extLst>
          </p:cNvPr>
          <p:cNvSpPr/>
          <p:nvPr/>
        </p:nvSpPr>
        <p:spPr>
          <a:xfrm>
            <a:off x="695496" y="3602468"/>
            <a:ext cx="11192257" cy="1985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3DAD30-7B70-4C41-5953-49BA9FF0DF09}"/>
              </a:ext>
            </a:extLst>
          </p:cNvPr>
          <p:cNvSpPr/>
          <p:nvPr/>
        </p:nvSpPr>
        <p:spPr>
          <a:xfrm>
            <a:off x="695495" y="5588000"/>
            <a:ext cx="11192257" cy="99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B0E4802-92AE-4292-93B8-1935CD954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 Directive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F1097B2-730D-4E5C-B8C6-84F12472A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113" y="1431926"/>
            <a:ext cx="8755062" cy="39227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en-US" sz="2800" kern="0" dirty="0"/>
              <a:t>Written Directive: an authorized user's written order for the administration of byproduct material or radiation from byproduct material to a specific patient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sz="2800" kern="0" dirty="0"/>
              <a:t>Patient Identification verified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sz="2800" kern="0" dirty="0"/>
              <a:t>Must be issued prior to ordering dose from pharmacy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kern="0" dirty="0"/>
              <a:t>quantities greater than 30 </a:t>
            </a:r>
            <a:r>
              <a:rPr lang="el-GR" altLang="en-US" sz="2400" kern="0" dirty="0"/>
              <a:t>μ</a:t>
            </a:r>
            <a:r>
              <a:rPr lang="en-US" altLang="en-US" sz="2400" kern="0" dirty="0"/>
              <a:t>Ci of either I-125 or I-131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kern="0" dirty="0"/>
              <a:t>any therapeutic administration of a </a:t>
            </a:r>
            <a:r>
              <a:rPr lang="en-US" altLang="en-US" sz="2400" kern="0" dirty="0" err="1"/>
              <a:t>radipharmaceutical</a:t>
            </a:r>
            <a:r>
              <a:rPr lang="en-US" altLang="en-US" sz="2400" kern="0" dirty="0"/>
              <a:t>, other than I-125 or I-131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EBD694-D768-170B-206F-F369A07AC9EE}"/>
              </a:ext>
            </a:extLst>
          </p:cNvPr>
          <p:cNvSpPr/>
          <p:nvPr/>
        </p:nvSpPr>
        <p:spPr>
          <a:xfrm>
            <a:off x="658551" y="2992868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A736D-0020-C1C0-6798-B624FB4E2EE3}"/>
              </a:ext>
            </a:extLst>
          </p:cNvPr>
          <p:cNvSpPr/>
          <p:nvPr/>
        </p:nvSpPr>
        <p:spPr>
          <a:xfrm>
            <a:off x="658551" y="3607573"/>
            <a:ext cx="11192257" cy="2045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8599AD7-F034-416E-A0E3-7977AAED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274638"/>
            <a:ext cx="8586787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Radionuclide Therapy Instruction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BC7B770-003D-49E6-AF22-A2EE88FC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1431926"/>
            <a:ext cx="8586787" cy="39227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dirty="0"/>
              <a:t>Provide radiation safety instruction for all personnel caring for the patient receiving </a:t>
            </a:r>
            <a:r>
              <a:rPr lang="en-US" dirty="0" err="1"/>
              <a:t>Tx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dirty="0"/>
              <a:t>Patient or human research subject control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dirty="0"/>
              <a:t>Visitor control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dirty="0"/>
              <a:t>Contamination control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dirty="0"/>
              <a:t>Waste control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dirty="0"/>
              <a:t>Notification of the RSO in case of the patient's death or medical emergency</a:t>
            </a:r>
            <a:endParaRPr lang="en-US" altLang="en-US" kern="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BBCD73B-8821-464F-B927-C852B2074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274638"/>
            <a:ext cx="8586787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Radionuclide Safety Precautions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17E27F3-87D8-4B96-865A-3DFA3CBE3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1431926"/>
            <a:ext cx="8586787" cy="39227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dirty="0"/>
              <a:t>Provide a private room with a private sanitary facility</a:t>
            </a:r>
          </a:p>
          <a:p>
            <a:pPr>
              <a:defRPr/>
            </a:pPr>
            <a:r>
              <a:rPr lang="en-US" dirty="0"/>
              <a:t>Post the patient's door with a "Radioactive Materials" sign</a:t>
            </a:r>
          </a:p>
          <a:p>
            <a:pPr>
              <a:defRPr/>
            </a:pPr>
            <a:r>
              <a:rPr lang="en-US" dirty="0"/>
              <a:t>Note on the door or in the patient's chart where and how long visitors may stay in the patient's room</a:t>
            </a:r>
            <a:endParaRPr lang="en-US" altLang="en-US" kern="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BC845D2-8561-435C-B153-EED20F682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274638"/>
            <a:ext cx="8586787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Breast-feeding Instructions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99DB1F9-B73F-4D51-BB50-F1EB00B8F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1431926"/>
            <a:ext cx="8586787" cy="39227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dirty="0"/>
              <a:t>If the dose to a breast-feeding infant or child could exceed 1 </a:t>
            </a:r>
            <a:r>
              <a:rPr lang="en-US" dirty="0" err="1"/>
              <a:t>mSv</a:t>
            </a:r>
            <a:r>
              <a:rPr lang="en-US" dirty="0"/>
              <a:t> assuming there were no interruption of breastfeeding, provide instructions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dirty="0"/>
              <a:t>Guidance on the interruption or discontinuation of breast-feeding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dirty="0"/>
              <a:t>Information on the consequences of failure to follow the guidance.</a:t>
            </a:r>
            <a:endParaRPr lang="en-US" altLang="en-US" kern="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4698A4B-072D-4E11-9E13-29CA1D381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274638"/>
            <a:ext cx="8586787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Prevention of Unintentional</a:t>
            </a:r>
          </a:p>
          <a:p>
            <a:pPr>
              <a:defRPr/>
            </a:pPr>
            <a:r>
              <a:rPr lang="en-US" altLang="en-US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Fetal Exposure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E17F35E-1DF7-4E7B-A545-06EDB97D7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1978026"/>
            <a:ext cx="8586787" cy="39227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dirty="0"/>
              <a:t>Good History (includes asking direct question “Are you pregnant?”)</a:t>
            </a:r>
          </a:p>
          <a:p>
            <a:pPr>
              <a:defRPr/>
            </a:pPr>
            <a:r>
              <a:rPr lang="en-US" dirty="0"/>
              <a:t>Common-sense Assessment of Risk of Pregnancy (age, prior surgery, contraception)</a:t>
            </a:r>
          </a:p>
          <a:p>
            <a:pPr>
              <a:defRPr/>
            </a:pPr>
            <a:r>
              <a:rPr lang="en-US" dirty="0"/>
              <a:t>Pregnancy test - Beta HCG</a:t>
            </a:r>
          </a:p>
          <a:p>
            <a:pPr>
              <a:defRPr/>
            </a:pPr>
            <a:r>
              <a:rPr lang="en-US" dirty="0"/>
              <a:t>Report to NRC any fetal exposure over 5 Rem</a:t>
            </a:r>
            <a:endParaRPr lang="en-US" altLang="en-US" kern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F31DE10-E24E-4FC2-BE9E-40DF07267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Radiation Safety:</a:t>
            </a:r>
            <a:b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Quantities and Units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6564F323-D334-4A43-9708-1989D7474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8748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en-US"/>
              <a:t>Cumulative Activity</a:t>
            </a:r>
          </a:p>
          <a:p>
            <a:pPr eaLnBrk="1" hangingPunct="1"/>
            <a:r>
              <a:rPr lang="en-US" altLang="en-US"/>
              <a:t>Effective Half-life</a:t>
            </a:r>
          </a:p>
          <a:p>
            <a:pPr eaLnBrk="1" hangingPunct="1"/>
            <a:r>
              <a:rPr lang="en-US" altLang="en-US"/>
              <a:t>Exposure (X)</a:t>
            </a:r>
          </a:p>
          <a:p>
            <a:pPr eaLnBrk="1" hangingPunct="1"/>
            <a:r>
              <a:rPr lang="en-US" altLang="en-US"/>
              <a:t>Absorbed Dose (D)</a:t>
            </a:r>
          </a:p>
          <a:p>
            <a:pPr eaLnBrk="1" hangingPunct="1"/>
            <a:r>
              <a:rPr lang="en-US" altLang="en-US"/>
              <a:t>Dose Equivalent (H)</a:t>
            </a:r>
          </a:p>
          <a:p>
            <a:pPr eaLnBrk="1" hangingPunct="1"/>
            <a:r>
              <a:rPr lang="en-US" altLang="en-US"/>
              <a:t>Relative Biological Effectiveness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BE9B9EB-4542-4A77-9D64-0B95F6955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274638"/>
            <a:ext cx="8586787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10CFR35 Patient Release Rules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62C4CA2-2B54-4971-928A-4CB143F33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1431926"/>
            <a:ext cx="8586787" cy="39227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en-US" kern="0" dirty="0"/>
              <a:t>A patient may be released from licensee control when the highest dose to a member of the public due to exposure to the released patient is less than 5 </a:t>
            </a:r>
            <a:r>
              <a:rPr lang="en-US" altLang="en-US" kern="0" dirty="0" err="1"/>
              <a:t>mSv</a:t>
            </a:r>
            <a:endParaRPr lang="en-US" altLang="en-US" kern="0" dirty="0"/>
          </a:p>
          <a:p>
            <a:pPr>
              <a:lnSpc>
                <a:spcPct val="90000"/>
              </a:lnSpc>
              <a:defRPr/>
            </a:pPr>
            <a:r>
              <a:rPr lang="en-US" altLang="en-US" kern="0" dirty="0"/>
              <a:t>A patient must be given written radiation safety instructions describing methods to reduce the radiation exposure to others when the dose to another individual may exceed 1 </a:t>
            </a:r>
            <a:r>
              <a:rPr lang="en-US" altLang="en-US" kern="0" dirty="0" err="1"/>
              <a:t>mSv</a:t>
            </a:r>
            <a:endParaRPr lang="en-US" altLang="en-US" kern="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A6C7082-C6D8-478F-ACBC-CAD712F2A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274638"/>
            <a:ext cx="8586787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 of Individuals Containing</a:t>
            </a:r>
          </a:p>
          <a:p>
            <a:pPr>
              <a:defRPr/>
            </a:pPr>
            <a:r>
              <a:rPr lang="en-US" altLang="en-US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Radiopharmaceuticals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3D0C443-2BA9-4B16-A1A3-3742FEE3C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139" y="1758951"/>
            <a:ext cx="8586787" cy="39227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dirty="0"/>
              <a:t>Maintain a record of the dose calculation for authorizing the release of an individual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i="1" dirty="0"/>
              <a:t>Using the “retained” activity rather than the activity administered,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i="1" dirty="0"/>
              <a:t>Using an occupancy factor less than 0.25 at 1 meter (must instruct patient &amp; care givers),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i="1" dirty="0"/>
              <a:t>Using effective half-life, and</a:t>
            </a:r>
          </a:p>
          <a:p>
            <a:pPr marL="971550" lvl="1" indent="-514350">
              <a:buFont typeface="+mj-lt"/>
              <a:buAutoNum type="arabicParenR"/>
              <a:defRPr/>
            </a:pPr>
            <a:r>
              <a:rPr lang="en-US" i="1" dirty="0"/>
              <a:t>May consider the shielding done in tissues</a:t>
            </a:r>
            <a:endParaRPr lang="en-US" altLang="en-US" kern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A0890D53-C255-459B-8181-02178CBFB5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Cumulative Activity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44A1E30-6AEC-440E-B121-B7E807D99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524000"/>
            <a:ext cx="8763000" cy="495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Cumulated Activity (</a:t>
            </a:r>
            <a:r>
              <a:rPr lang="en-US" dirty="0">
                <a:cs typeface="Arial" charset="0"/>
              </a:rPr>
              <a:t>Ã)</a:t>
            </a:r>
          </a:p>
          <a:p>
            <a:pPr eaLnBrk="1" hangingPunct="1">
              <a:defRPr/>
            </a:pPr>
            <a:r>
              <a:rPr lang="en-US" dirty="0">
                <a:cs typeface="Arial" charset="0"/>
              </a:rPr>
              <a:t>Total amount of radioactivity absorbed</a:t>
            </a:r>
          </a:p>
          <a:p>
            <a:pPr eaLnBrk="1" hangingPunct="1">
              <a:defRPr/>
            </a:pPr>
            <a:r>
              <a:rPr lang="en-US" dirty="0">
                <a:cs typeface="Arial" charset="0"/>
              </a:rPr>
              <a:t>The SI unit for cumulated activity is </a:t>
            </a:r>
            <a:r>
              <a:rPr lang="en-US" dirty="0" err="1">
                <a:cs typeface="Arial" charset="0"/>
              </a:rPr>
              <a:t>Bq</a:t>
            </a:r>
            <a:r>
              <a:rPr lang="en-US" dirty="0">
                <a:cs typeface="Arial" charset="0"/>
              </a:rPr>
              <a:t>*sec or just “disintegrations” (</a:t>
            </a:r>
            <a:r>
              <a:rPr lang="en-US" dirty="0" err="1">
                <a:cs typeface="Arial" charset="0"/>
              </a:rPr>
              <a:t>Ci</a:t>
            </a:r>
            <a:r>
              <a:rPr lang="en-US" dirty="0">
                <a:cs typeface="Arial" charset="0"/>
              </a:rPr>
              <a:t>*s is also acceptable) </a:t>
            </a:r>
          </a:p>
          <a:p>
            <a:pPr eaLnBrk="1" hangingPunct="1">
              <a:defRPr/>
            </a:pPr>
            <a:r>
              <a:rPr lang="en-US" dirty="0">
                <a:cs typeface="Arial" charset="0"/>
              </a:rPr>
              <a:t>If the source is left in place permanently then: </a:t>
            </a:r>
          </a:p>
          <a:p>
            <a:pPr marL="0" indent="0" eaLnBrk="1" hangingPunct="1">
              <a:buNone/>
              <a:defRPr/>
            </a:pPr>
            <a:r>
              <a:rPr lang="en-US" b="1" dirty="0">
                <a:cs typeface="Arial" charset="0"/>
              </a:rPr>
              <a:t>	Cumulated activity (Ã) ≈ A</a:t>
            </a:r>
            <a:r>
              <a:rPr lang="en-US" b="1" baseline="-25000" dirty="0">
                <a:cs typeface="Arial" charset="0"/>
              </a:rPr>
              <a:t>0 </a:t>
            </a:r>
            <a:r>
              <a:rPr lang="en-US" b="1" dirty="0">
                <a:cs typeface="Arial" charset="0"/>
              </a:rPr>
              <a:t>*</a:t>
            </a:r>
            <a:r>
              <a:rPr lang="el-GR" b="1" dirty="0">
                <a:latin typeface="BatangChe" pitchFamily="49" charset="-127"/>
                <a:ea typeface="BatangChe" pitchFamily="49" charset="-127"/>
                <a:cs typeface="Adobe Arabic" pitchFamily="18" charset="-78"/>
              </a:rPr>
              <a:t>τ</a:t>
            </a:r>
            <a:endParaRPr lang="en-US" b="1" dirty="0">
              <a:cs typeface="Arial" charset="0"/>
            </a:endParaRPr>
          </a:p>
          <a:p>
            <a:pPr marL="457200" lvl="1" indent="0" eaLnBrk="1" hangingPunct="1">
              <a:buNone/>
              <a:defRPr/>
            </a:pPr>
            <a:r>
              <a:rPr lang="en-US" dirty="0">
                <a:cs typeface="Arial" charset="0"/>
              </a:rPr>
              <a:t>	A</a:t>
            </a:r>
            <a:r>
              <a:rPr lang="en-US" baseline="-25000" dirty="0">
                <a:cs typeface="Arial" charset="0"/>
              </a:rPr>
              <a:t>0 </a:t>
            </a:r>
            <a:r>
              <a:rPr lang="en-US" dirty="0">
                <a:cs typeface="Arial" charset="0"/>
              </a:rPr>
              <a:t>= Initial activity</a:t>
            </a:r>
          </a:p>
          <a:p>
            <a:pPr marL="457200" lvl="1" indent="0" eaLnBrk="1" hangingPunct="1">
              <a:buNone/>
              <a:defRPr/>
            </a:pPr>
            <a:r>
              <a:rPr lang="en-US" dirty="0">
                <a:cs typeface="Arial" charset="0"/>
              </a:rPr>
              <a:t>	</a:t>
            </a:r>
            <a:r>
              <a:rPr lang="el-GR" dirty="0">
                <a:latin typeface="BatangChe" pitchFamily="49" charset="-127"/>
                <a:ea typeface="BatangChe" pitchFamily="49" charset="-127"/>
                <a:cs typeface="Adobe Arabic" pitchFamily="18" charset="-78"/>
              </a:rPr>
              <a:t>τ</a:t>
            </a:r>
            <a:r>
              <a:rPr lang="en-US" dirty="0">
                <a:cs typeface="Arial" charset="0"/>
              </a:rPr>
              <a:t>= Mean life </a:t>
            </a:r>
          </a:p>
          <a:p>
            <a:pPr marL="457200" lvl="1" indent="0" eaLnBrk="1" hangingPunct="1">
              <a:buNone/>
              <a:defRPr/>
            </a:pPr>
            <a:r>
              <a:rPr lang="en-US" dirty="0">
                <a:cs typeface="Arial" charset="0"/>
              </a:rPr>
              <a:t>	</a:t>
            </a:r>
            <a:r>
              <a:rPr lang="en-US" b="1" dirty="0"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Ã= A</a:t>
            </a:r>
            <a:r>
              <a:rPr lang="en-US" baseline="-25000" dirty="0">
                <a:cs typeface="Arial" charset="0"/>
              </a:rPr>
              <a:t>0 </a:t>
            </a:r>
            <a:r>
              <a:rPr lang="en-US" dirty="0">
                <a:cs typeface="Arial" charset="0"/>
              </a:rPr>
              <a:t>*t</a:t>
            </a:r>
            <a:r>
              <a:rPr lang="en-US" baseline="-25000" dirty="0">
                <a:cs typeface="Arial" charset="0"/>
              </a:rPr>
              <a:t>1/2</a:t>
            </a:r>
            <a:r>
              <a:rPr lang="en-US" dirty="0">
                <a:latin typeface="BatangChe" pitchFamily="49" charset="-127"/>
                <a:ea typeface="BatangChe" pitchFamily="49" charset="-127"/>
                <a:cs typeface="Adobe Arabic" pitchFamily="18" charset="-78"/>
              </a:rPr>
              <a:t>*1.44</a:t>
            </a:r>
            <a:r>
              <a:rPr lang="el-GR" dirty="0">
                <a:latin typeface="BatangChe" pitchFamily="49" charset="-127"/>
                <a:ea typeface="BatangChe" pitchFamily="49" charset="-127"/>
                <a:cs typeface="Adobe Arabic" pitchFamily="18" charset="-78"/>
              </a:rPr>
              <a:t> </a:t>
            </a:r>
            <a:r>
              <a:rPr lang="en-US" dirty="0">
                <a:cs typeface="Arial" charset="0"/>
              </a:rPr>
              <a:t>	</a:t>
            </a:r>
            <a:endParaRPr lang="en-US" baseline="-25000" dirty="0">
              <a:latin typeface="+mj-lt"/>
              <a:cs typeface="Arial" charset="0"/>
            </a:endParaRPr>
          </a:p>
        </p:txBody>
      </p:sp>
      <p:graphicFrame>
        <p:nvGraphicFramePr>
          <p:cNvPr id="28676" name="Object 5">
            <a:extLst>
              <a:ext uri="{FF2B5EF4-FFF2-40B4-BE49-F238E27FC236}">
                <a16:creationId xmlns:a16="http://schemas.microsoft.com/office/drawing/2014/main" id="{862C212A-2380-4E0E-9CB6-D326C98490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30926" y="5257800"/>
          <a:ext cx="40735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85900" imgH="393700" progId="Equation.3">
                  <p:embed/>
                </p:oleObj>
              </mc:Choice>
              <mc:Fallback>
                <p:oleObj name="Equation" r:id="rId3" imgW="1485900" imgH="393700" progId="Equation.3">
                  <p:embed/>
                  <p:pic>
                    <p:nvPicPr>
                      <p:cNvPr id="28676" name="Object 5">
                        <a:extLst>
                          <a:ext uri="{FF2B5EF4-FFF2-40B4-BE49-F238E27FC236}">
                            <a16:creationId xmlns:a16="http://schemas.microsoft.com/office/drawing/2014/main" id="{862C212A-2380-4E0E-9CB6-D326C98490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926" y="5257800"/>
                        <a:ext cx="40735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4887C32-ADAE-7EC2-5C6E-8AF2C517EB0C}"/>
              </a:ext>
            </a:extLst>
          </p:cNvPr>
          <p:cNvSpPr/>
          <p:nvPr/>
        </p:nvSpPr>
        <p:spPr>
          <a:xfrm>
            <a:off x="640078" y="2161596"/>
            <a:ext cx="11192257" cy="566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4DF18C-D366-551B-467A-5964054EFDBF}"/>
              </a:ext>
            </a:extLst>
          </p:cNvPr>
          <p:cNvSpPr/>
          <p:nvPr/>
        </p:nvSpPr>
        <p:spPr>
          <a:xfrm>
            <a:off x="883918" y="2756232"/>
            <a:ext cx="11192257" cy="107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33468-9B48-08C3-F254-8228932C54F7}"/>
              </a:ext>
            </a:extLst>
          </p:cNvPr>
          <p:cNvSpPr/>
          <p:nvPr/>
        </p:nvSpPr>
        <p:spPr>
          <a:xfrm>
            <a:off x="883918" y="3835732"/>
            <a:ext cx="11192257" cy="2839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17CD2C7-8DFE-400A-B1A3-1F9ABFFDBD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Cumulative Activity:</a:t>
            </a:r>
            <a:b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Effective Mean Life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6071E971-4AE4-4846-9A06-0866D52F35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524000"/>
            <a:ext cx="8610600" cy="495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Arial" charset="0"/>
              </a:rPr>
              <a:t>If the source is left in place (permanently) and the body is biologically riding itself of the radionuclide at the same time then:</a:t>
            </a:r>
          </a:p>
          <a:p>
            <a:pPr marL="0" indent="0" eaLnBrk="1" hangingPunct="1">
              <a:buNone/>
              <a:defRPr/>
            </a:pPr>
            <a:r>
              <a:rPr lang="en-US" b="1" dirty="0">
                <a:cs typeface="Arial" charset="0"/>
              </a:rPr>
              <a:t>	Cumulated activity (Ã) ≈ A</a:t>
            </a:r>
            <a:r>
              <a:rPr lang="en-US" b="1" baseline="-25000" dirty="0">
                <a:cs typeface="Arial" charset="0"/>
              </a:rPr>
              <a:t>0 </a:t>
            </a:r>
            <a:r>
              <a:rPr lang="en-US" b="1" dirty="0">
                <a:cs typeface="Arial" charset="0"/>
              </a:rPr>
              <a:t>*</a:t>
            </a:r>
            <a:r>
              <a:rPr lang="el-GR" b="1" dirty="0">
                <a:latin typeface="BatangChe" pitchFamily="49" charset="-127"/>
                <a:ea typeface="BatangChe" pitchFamily="49" charset="-127"/>
                <a:cs typeface="Adobe Arabic" pitchFamily="18" charset="-78"/>
              </a:rPr>
              <a:t>τ</a:t>
            </a:r>
            <a:r>
              <a:rPr lang="en-US" b="1" baseline="-25000" dirty="0" err="1">
                <a:cs typeface="Arial" charset="0"/>
              </a:rPr>
              <a:t>eff</a:t>
            </a:r>
            <a:endParaRPr lang="en-US" b="1" dirty="0">
              <a:cs typeface="Arial" charset="0"/>
            </a:endParaRPr>
          </a:p>
          <a:p>
            <a:pPr marL="457200" lvl="1" indent="0" eaLnBrk="1" hangingPunct="1">
              <a:buNone/>
              <a:defRPr/>
            </a:pPr>
            <a:r>
              <a:rPr lang="en-US" dirty="0">
                <a:cs typeface="Arial" charset="0"/>
              </a:rPr>
              <a:t>	A</a:t>
            </a:r>
            <a:r>
              <a:rPr lang="en-US" baseline="-25000" dirty="0">
                <a:cs typeface="Arial" charset="0"/>
              </a:rPr>
              <a:t>0 </a:t>
            </a:r>
            <a:r>
              <a:rPr lang="en-US" dirty="0">
                <a:cs typeface="Arial" charset="0"/>
              </a:rPr>
              <a:t>= Initial activity</a:t>
            </a:r>
          </a:p>
          <a:p>
            <a:pPr marL="457200" lvl="1" indent="0" eaLnBrk="1" hangingPunct="1">
              <a:buNone/>
              <a:defRPr/>
            </a:pPr>
            <a:r>
              <a:rPr lang="en-US" dirty="0">
                <a:cs typeface="Arial" charset="0"/>
              </a:rPr>
              <a:t>	</a:t>
            </a:r>
            <a:r>
              <a:rPr lang="el-GR" dirty="0">
                <a:latin typeface="BatangChe" pitchFamily="49" charset="-127"/>
                <a:ea typeface="BatangChe" pitchFamily="49" charset="-127"/>
                <a:cs typeface="Adobe Arabic" pitchFamily="18" charset="-78"/>
              </a:rPr>
              <a:t>τ</a:t>
            </a:r>
            <a:r>
              <a:rPr lang="en-US" baseline="-25000" dirty="0" err="1">
                <a:cs typeface="Arial" charset="0"/>
              </a:rPr>
              <a:t>eff</a:t>
            </a:r>
            <a:r>
              <a:rPr lang="en-US" b="1" baseline="-25000" dirty="0"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= Effective Mean Life</a:t>
            </a:r>
          </a:p>
          <a:p>
            <a:pPr marL="457200" lvl="1" indent="0" eaLnBrk="1" hangingPunct="1">
              <a:buNone/>
              <a:defRPr/>
            </a:pPr>
            <a:r>
              <a:rPr lang="en-US" dirty="0">
                <a:latin typeface="BatangChe" pitchFamily="49" charset="-127"/>
                <a:ea typeface="BatangChe" pitchFamily="49" charset="-127"/>
                <a:cs typeface="Adobe Arabic" pitchFamily="18" charset="-78"/>
              </a:rPr>
              <a:t>	</a:t>
            </a:r>
            <a:r>
              <a:rPr lang="el-GR" dirty="0">
                <a:latin typeface="BatangChe" pitchFamily="49" charset="-127"/>
                <a:ea typeface="BatangChe" pitchFamily="49" charset="-127"/>
                <a:cs typeface="Adobe Arabic" pitchFamily="18" charset="-78"/>
              </a:rPr>
              <a:t>τ</a:t>
            </a:r>
            <a:r>
              <a:rPr lang="en-US" baseline="-25000" dirty="0" err="1">
                <a:cs typeface="Arial" charset="0"/>
              </a:rPr>
              <a:t>eff</a:t>
            </a:r>
            <a:r>
              <a:rPr lang="en-US" b="1" baseline="-25000" dirty="0"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= 1.44*</a:t>
            </a:r>
            <a:r>
              <a:rPr lang="en-US" dirty="0">
                <a:latin typeface="BatangChe" pitchFamily="49" charset="-127"/>
                <a:ea typeface="BatangChe" pitchFamily="49" charset="-127"/>
                <a:cs typeface="Adobe Arabic" pitchFamily="18" charset="-78"/>
              </a:rPr>
              <a:t>t</a:t>
            </a:r>
            <a:r>
              <a:rPr lang="en-US" baseline="-25000" dirty="0">
                <a:latin typeface="+mj-lt"/>
                <a:ea typeface="BatangChe" pitchFamily="49" charset="-127"/>
                <a:cs typeface="Adobe Arabic" pitchFamily="18" charset="-78"/>
              </a:rPr>
              <a:t>1/2</a:t>
            </a:r>
            <a:r>
              <a:rPr lang="en-US" b="1" baseline="-25000" dirty="0">
                <a:cs typeface="Arial" charset="0"/>
              </a:rPr>
              <a:t> </a:t>
            </a:r>
            <a:r>
              <a:rPr lang="en-US" baseline="-25000" dirty="0" err="1">
                <a:cs typeface="Arial" charset="0"/>
              </a:rPr>
              <a:t>eff</a:t>
            </a:r>
            <a:endParaRPr lang="en-US" baseline="-25000" dirty="0">
              <a:cs typeface="Arial" charset="0"/>
            </a:endParaRPr>
          </a:p>
          <a:p>
            <a:pPr marL="457200" lvl="1" indent="0" eaLnBrk="1" hangingPunct="1">
              <a:buNone/>
              <a:defRPr/>
            </a:pPr>
            <a:r>
              <a:rPr lang="en-US" b="1" dirty="0">
                <a:cs typeface="Arial" charset="0"/>
              </a:rPr>
              <a:t>	Ã =  A</a:t>
            </a:r>
            <a:r>
              <a:rPr lang="en-US" b="1" baseline="-25000" dirty="0">
                <a:cs typeface="Arial" charset="0"/>
              </a:rPr>
              <a:t>0</a:t>
            </a:r>
            <a:r>
              <a:rPr lang="en-US" b="1" dirty="0">
                <a:cs typeface="Arial" charset="0"/>
              </a:rPr>
              <a:t>*t</a:t>
            </a:r>
            <a:r>
              <a:rPr lang="en-US" b="1" baseline="-25000" dirty="0">
                <a:cs typeface="Arial" charset="0"/>
              </a:rPr>
              <a:t>1/2eff</a:t>
            </a:r>
            <a:r>
              <a:rPr lang="en-US" b="1" dirty="0">
                <a:cs typeface="Arial" charset="0"/>
              </a:rPr>
              <a:t>*1.44</a:t>
            </a:r>
          </a:p>
          <a:p>
            <a:pPr marL="457200" lvl="1" indent="0" eaLnBrk="1" hangingPunct="1">
              <a:buNone/>
              <a:defRPr/>
            </a:pPr>
            <a:endParaRPr lang="en-US" baseline="30000" dirty="0">
              <a:latin typeface="+mj-lt"/>
              <a:cs typeface="Arial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4F2EC75-8DFC-4098-B0C1-1184D9D9DCFB}"/>
              </a:ext>
            </a:extLst>
          </p:cNvPr>
          <p:cNvSpPr/>
          <p:nvPr/>
        </p:nvSpPr>
        <p:spPr>
          <a:xfrm>
            <a:off x="4648200" y="4648200"/>
            <a:ext cx="1143000" cy="762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EA9CFBB-AD2F-4DA2-81B5-8B5102AA5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Effective Half-life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24AB18C-8008-44E4-AF68-6E11F16FA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0"/>
            <a:ext cx="8229600" cy="5181600"/>
          </a:xfrm>
        </p:spPr>
        <p:txBody>
          <a:bodyPr/>
          <a:lstStyle/>
          <a:p>
            <a:pPr marL="0" indent="0" algn="ctr" eaLnBrk="1" hangingPunct="1">
              <a:buNone/>
              <a:defRPr/>
            </a:pPr>
            <a:endParaRPr lang="en-US" altLang="en-US" b="1" dirty="0"/>
          </a:p>
          <a:p>
            <a:pPr marL="0" indent="0" eaLnBrk="1" hangingPunct="1">
              <a:buNone/>
              <a:defRPr/>
            </a:pPr>
            <a:endParaRPr lang="en-US" altLang="en-US" sz="1000" dirty="0"/>
          </a:p>
          <a:p>
            <a:pPr eaLnBrk="1" hangingPunct="1">
              <a:defRPr/>
            </a:pPr>
            <a:r>
              <a:rPr lang="en-US" altLang="en-US" sz="2800" dirty="0"/>
              <a:t>The effective half-life (t</a:t>
            </a:r>
            <a:r>
              <a:rPr lang="en-US" altLang="en-US" sz="2800" baseline="-25000" dirty="0"/>
              <a:t>1/2</a:t>
            </a:r>
            <a:r>
              <a:rPr lang="en-US" altLang="en-US" sz="2800" dirty="0"/>
              <a:t>)</a:t>
            </a:r>
            <a:r>
              <a:rPr lang="en-US" altLang="en-US" sz="2800" baseline="-25000" dirty="0" err="1"/>
              <a:t>eff</a:t>
            </a:r>
            <a:r>
              <a:rPr lang="en-US" altLang="en-US" sz="2800" dirty="0"/>
              <a:t>  is a combination of physical and biological half-life</a:t>
            </a:r>
          </a:p>
          <a:p>
            <a:pPr lvl="1" eaLnBrk="1" hangingPunct="1">
              <a:defRPr/>
            </a:pPr>
            <a:r>
              <a:rPr lang="en-US" altLang="en-US" sz="2400" dirty="0"/>
              <a:t>(t</a:t>
            </a:r>
            <a:r>
              <a:rPr lang="en-US" altLang="en-US" sz="2400" baseline="-25000" dirty="0"/>
              <a:t>1/2</a:t>
            </a:r>
            <a:r>
              <a:rPr lang="en-US" altLang="en-US" sz="2400" dirty="0"/>
              <a:t>)</a:t>
            </a:r>
            <a:r>
              <a:rPr lang="en-US" altLang="en-US" sz="2400" baseline="-25000" dirty="0" err="1"/>
              <a:t>phy</a:t>
            </a:r>
            <a:r>
              <a:rPr lang="en-US" altLang="en-US" sz="2400" dirty="0"/>
              <a:t> = Physical Half-life: time required to decay to one half of radioactive nuclide</a:t>
            </a:r>
          </a:p>
          <a:p>
            <a:pPr lvl="1" eaLnBrk="1" hangingPunct="1">
              <a:defRPr/>
            </a:pPr>
            <a:r>
              <a:rPr lang="en-US" altLang="en-US" sz="2400" dirty="0"/>
              <a:t>(t</a:t>
            </a:r>
            <a:r>
              <a:rPr lang="en-US" altLang="en-US" sz="2400" baseline="-25000" dirty="0"/>
              <a:t>1/2</a:t>
            </a:r>
            <a:r>
              <a:rPr lang="en-US" altLang="en-US" sz="2400" dirty="0"/>
              <a:t>)</a:t>
            </a:r>
            <a:r>
              <a:rPr lang="en-US" altLang="en-US" sz="2400" baseline="-25000" dirty="0"/>
              <a:t>bio</a:t>
            </a:r>
            <a:r>
              <a:rPr lang="en-US" altLang="en-US" sz="2400" dirty="0"/>
              <a:t> = Biological Half-life: time required for the body to clear one half of the drug from the body/system</a:t>
            </a:r>
          </a:p>
          <a:p>
            <a:pPr eaLnBrk="1" hangingPunct="1">
              <a:defRPr/>
            </a:pPr>
            <a:r>
              <a:rPr lang="en-US" altLang="en-US" sz="2800" dirty="0"/>
              <a:t>The effective half-life determines the what radioactivity will be observed while the body is ridding itself of the radionuclide over time by urine, feces, sweat, </a:t>
            </a:r>
            <a:r>
              <a:rPr lang="en-US" altLang="en-US" sz="2800" dirty="0" err="1"/>
              <a:t>etc</a:t>
            </a:r>
            <a:endParaRPr lang="en-US" altLang="en-US" sz="2800" dirty="0"/>
          </a:p>
        </p:txBody>
      </p:sp>
      <p:graphicFrame>
        <p:nvGraphicFramePr>
          <p:cNvPr id="32772" name="Object 5">
            <a:extLst>
              <a:ext uri="{FF2B5EF4-FFF2-40B4-BE49-F238E27FC236}">
                <a16:creationId xmlns:a16="http://schemas.microsoft.com/office/drawing/2014/main" id="{3604C167-50EB-4840-8B27-DA56A8D0EA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8764" y="990600"/>
          <a:ext cx="408463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444500" progId="Equation.3">
                  <p:embed/>
                </p:oleObj>
              </mc:Choice>
              <mc:Fallback>
                <p:oleObj name="Equation" r:id="rId3" imgW="1701800" imgH="444500" progId="Equation.3">
                  <p:embed/>
                  <p:pic>
                    <p:nvPicPr>
                      <p:cNvPr id="32772" name="Object 5">
                        <a:extLst>
                          <a:ext uri="{FF2B5EF4-FFF2-40B4-BE49-F238E27FC236}">
                            <a16:creationId xmlns:a16="http://schemas.microsoft.com/office/drawing/2014/main" id="{3604C167-50EB-4840-8B27-DA56A8D0EA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4" y="990600"/>
                        <a:ext cx="4084637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3202A7D-84BB-AB92-6317-E6C971EB3760}"/>
              </a:ext>
            </a:extLst>
          </p:cNvPr>
          <p:cNvSpPr/>
          <p:nvPr/>
        </p:nvSpPr>
        <p:spPr>
          <a:xfrm>
            <a:off x="657997" y="990600"/>
            <a:ext cx="11192257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199A19-A453-7C2A-F6B5-FB21FEEB5B3F}"/>
              </a:ext>
            </a:extLst>
          </p:cNvPr>
          <p:cNvSpPr/>
          <p:nvPr/>
        </p:nvSpPr>
        <p:spPr>
          <a:xfrm>
            <a:off x="760150" y="3029814"/>
            <a:ext cx="11192257" cy="163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874491-B8EA-50F8-7268-7C87B85C3069}"/>
              </a:ext>
            </a:extLst>
          </p:cNvPr>
          <p:cNvSpPr/>
          <p:nvPr/>
        </p:nvSpPr>
        <p:spPr>
          <a:xfrm>
            <a:off x="760150" y="4664364"/>
            <a:ext cx="11192257" cy="1918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A641341-9742-4A6C-AD9C-A2B57CBDC3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Exposure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0A24AE4-6341-46C1-AACF-A928E1CFD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676400"/>
            <a:ext cx="8458200" cy="3810000"/>
          </a:xfrm>
        </p:spPr>
        <p:txBody>
          <a:bodyPr/>
          <a:lstStyle/>
          <a:p>
            <a:pPr eaLnBrk="1" hangingPunct="1"/>
            <a:r>
              <a:rPr lang="en-US" altLang="en-US"/>
              <a:t>It is the amount of ionization produced in air</a:t>
            </a:r>
          </a:p>
          <a:p>
            <a:pPr eaLnBrk="1" hangingPunct="1"/>
            <a:r>
              <a:rPr lang="en-US" altLang="en-US"/>
              <a:t>Only defined for air</a:t>
            </a:r>
          </a:p>
          <a:p>
            <a:pPr eaLnBrk="1" hangingPunct="1"/>
            <a:r>
              <a:rPr lang="en-US" altLang="en-US"/>
              <a:t>Unit of Roentgen or Coulomb / kg</a:t>
            </a:r>
          </a:p>
          <a:p>
            <a:pPr eaLnBrk="1" hangingPunct="1"/>
            <a:r>
              <a:rPr lang="en-US" altLang="en-US"/>
              <a:t>1 R = 2.58 x 10</a:t>
            </a:r>
            <a:r>
              <a:rPr lang="en-US" altLang="en-US" baseline="30000"/>
              <a:t>-4</a:t>
            </a:r>
            <a:r>
              <a:rPr lang="en-US" altLang="en-US"/>
              <a:t> C / kg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51cdec9-811d-471d-bbe6-dd3d8d54c28b}" enabled="0" method="" siteId="{e51cdec9-811d-471d-bbe6-dd3d8d54c28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1927</Words>
  <Application>Microsoft Office PowerPoint</Application>
  <PresentationFormat>Widescreen</PresentationFormat>
  <Paragraphs>240</Paragraphs>
  <Slides>51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BatangChe</vt:lpstr>
      <vt:lpstr>Aptos</vt:lpstr>
      <vt:lpstr>Arial</vt:lpstr>
      <vt:lpstr>Grandview Display</vt:lpstr>
      <vt:lpstr>Monotype Sorts</vt:lpstr>
      <vt:lpstr>Times New Roman</vt:lpstr>
      <vt:lpstr>DashVTI</vt:lpstr>
      <vt:lpstr>1_Default Design</vt:lpstr>
      <vt:lpstr>Equation</vt:lpstr>
      <vt:lpstr>Radiation Protection</vt:lpstr>
      <vt:lpstr>Background Radiation Context</vt:lpstr>
      <vt:lpstr>PowerPoint Presentation</vt:lpstr>
      <vt:lpstr>PowerPoint Presentation</vt:lpstr>
      <vt:lpstr>Radiation Safety: Quantities and Units</vt:lpstr>
      <vt:lpstr>Cumulative Activity</vt:lpstr>
      <vt:lpstr>Cumulative Activity: Effective Mean Life</vt:lpstr>
      <vt:lpstr>Effective Half-life</vt:lpstr>
      <vt:lpstr>Exposure</vt:lpstr>
      <vt:lpstr>Absorbed Dose</vt:lpstr>
      <vt:lpstr>Dose Equivalent</vt:lpstr>
      <vt:lpstr>Dose Equivalent</vt:lpstr>
      <vt:lpstr>Radiation Weighting Factor</vt:lpstr>
      <vt:lpstr>Principles of Radiation Safety</vt:lpstr>
      <vt:lpstr>Exposure Limits</vt:lpstr>
      <vt:lpstr>Maximum Permissible Dose Limits</vt:lpstr>
      <vt:lpstr>Pregnancy Declaration</vt:lpstr>
      <vt:lpstr>Personal Dosimeters</vt:lpstr>
      <vt:lpstr>PowerPoint Presentation</vt:lpstr>
      <vt:lpstr>ALARA</vt:lpstr>
      <vt:lpstr>Dose Reduction Techniques</vt:lpstr>
      <vt:lpstr>PowerPoint Presentation</vt:lpstr>
      <vt:lpstr>Importance of Distance as Radiation Protection</vt:lpstr>
      <vt:lpstr>PowerPoint Presentation</vt:lpstr>
      <vt:lpstr>Shielding as a Protective Method</vt:lpstr>
      <vt:lpstr>When Lead Aprons are Less Useful</vt:lpstr>
      <vt:lpstr>X-Ray Shielding Guidelines (NCRP)</vt:lpstr>
      <vt:lpstr>X-Ray Shielding</vt:lpstr>
      <vt:lpstr>Primary Beam Shielding</vt:lpstr>
      <vt:lpstr>Controlled Area Classifaction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Kedree Proffitt</dc:creator>
  <cp:lastModifiedBy>Kedree Proffitt</cp:lastModifiedBy>
  <cp:revision>1</cp:revision>
  <dcterms:created xsi:type="dcterms:W3CDTF">2025-10-09T01:11:16Z</dcterms:created>
  <dcterms:modified xsi:type="dcterms:W3CDTF">2025-10-09T13:30:11Z</dcterms:modified>
</cp:coreProperties>
</file>